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333" r:id="rId22"/>
    <p:sldId id="279" r:id="rId23"/>
    <p:sldId id="281" r:id="rId24"/>
    <p:sldId id="282" r:id="rId25"/>
    <p:sldId id="285" r:id="rId26"/>
    <p:sldId id="284" r:id="rId27"/>
    <p:sldId id="283" r:id="rId28"/>
    <p:sldId id="344" r:id="rId29"/>
    <p:sldId id="286" r:id="rId30"/>
    <p:sldId id="287" r:id="rId31"/>
    <p:sldId id="288" r:id="rId32"/>
    <p:sldId id="289" r:id="rId33"/>
    <p:sldId id="290" r:id="rId34"/>
    <p:sldId id="301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34" r:id="rId43"/>
    <p:sldId id="298" r:id="rId44"/>
    <p:sldId id="335" r:id="rId45"/>
    <p:sldId id="299" r:id="rId46"/>
    <p:sldId id="300" r:id="rId47"/>
    <p:sldId id="302" r:id="rId48"/>
    <p:sldId id="303" r:id="rId49"/>
    <p:sldId id="336" r:id="rId50"/>
    <p:sldId id="304" r:id="rId51"/>
    <p:sldId id="345" r:id="rId52"/>
    <p:sldId id="307" r:id="rId53"/>
    <p:sldId id="337" r:id="rId54"/>
    <p:sldId id="308" r:id="rId55"/>
    <p:sldId id="309" r:id="rId56"/>
    <p:sldId id="310" r:id="rId57"/>
    <p:sldId id="318" r:id="rId58"/>
    <p:sldId id="319" r:id="rId59"/>
    <p:sldId id="320" r:id="rId60"/>
    <p:sldId id="321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8" r:id="rId72"/>
    <p:sldId id="339" r:id="rId73"/>
    <p:sldId id="340" r:id="rId74"/>
    <p:sldId id="341" r:id="rId75"/>
    <p:sldId id="342" r:id="rId76"/>
    <p:sldId id="317" r:id="rId77"/>
    <p:sldId id="311" r:id="rId78"/>
    <p:sldId id="312" r:id="rId79"/>
    <p:sldId id="313" r:id="rId80"/>
    <p:sldId id="314" r:id="rId81"/>
    <p:sldId id="315" r:id="rId82"/>
    <p:sldId id="316" r:id="rId83"/>
    <p:sldId id="343" r:id="rId8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973"/>
    <a:srgbClr val="4A3D53"/>
    <a:srgbClr val="515151"/>
    <a:srgbClr val="F5F5F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7" autoAdjust="0"/>
  </p:normalViewPr>
  <p:slideViewPr>
    <p:cSldViewPr snapToGrid="0">
      <p:cViewPr varScale="1">
        <p:scale>
          <a:sx n="111" d="100"/>
          <a:sy n="111" d="100"/>
        </p:scale>
        <p:origin x="51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E68C5-6E85-458D-9FCC-88B9397465A2}" type="datetimeFigureOut">
              <a:rPr lang="pl-PL" smtClean="0"/>
              <a:t>18.05.2019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78F5-BDB5-462D-8E10-49C4C75001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68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/>
              <a:t>TYTUŁ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9908-02E0-4A8F-BBDC-97AF4B420089}" type="datetime1">
              <a:rPr lang="pl-PL" smtClean="0"/>
              <a:t>18.05.2019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A07D5-F335-47D3-865C-EF4CC07A5C5A}" type="datetime1">
              <a:rPr lang="pl-PL" smtClean="0"/>
              <a:t>18.05.2019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42D4-19E1-4A80-9BCE-4DFFD53A2E31}" type="datetime1">
              <a:rPr lang="pl-PL" smtClean="0"/>
              <a:t>18.05.2019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FDE48-1781-4EF3-88AD-61538A5C2DCB}" type="datetime1">
              <a:rPr lang="pl-PL" smtClean="0"/>
              <a:t>18.05.2019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1316B-2089-48D6-A718-F1CCBAF1729D}" type="datetime1">
              <a:rPr lang="pl-PL" smtClean="0"/>
              <a:t>18.05.2019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173A-5869-4912-9344-F263B5184F59}" type="datetime1">
              <a:rPr lang="pl-PL" smtClean="0"/>
              <a:t>18.05.2019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6355-9CB0-4957-8547-5A1D339EA706}" type="datetime1">
              <a:rPr lang="pl-PL" smtClean="0"/>
              <a:t>18.05.2019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TYTUŁ SLAJDU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A25CD-F578-4560-8EDB-CE50FA032DED}" type="datetime1">
              <a:rPr lang="pl-PL" smtClean="0"/>
              <a:t>18.05.2019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Drugi poziom bla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</a:t>
            </a:r>
            <a:r>
              <a:rPr lang="pl-PL" dirty="0"/>
              <a:t> </a:t>
            </a:r>
            <a:r>
              <a:rPr lang="pl-PL" dirty="0" err="1"/>
              <a:t>blablablabla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r>
              <a:rPr lang="pl-PL" dirty="0"/>
              <a:t> </a:t>
            </a:r>
            <a:r>
              <a:rPr lang="pl-PL" dirty="0" err="1"/>
              <a:t>blablabla</a:t>
            </a:r>
            <a:r>
              <a:rPr lang="pl-PL" dirty="0"/>
              <a:t> </a:t>
            </a:r>
            <a:r>
              <a:rPr lang="pl-PL" dirty="0" err="1"/>
              <a:t>blablabl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AAD71-DFC7-4B89-BD17-F9FDFBA14D73}" type="datetime1">
              <a:rPr lang="pl-PL" smtClean="0"/>
              <a:t>18.05.2019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. Class </a:t>
            </a:r>
            <a:r>
              <a:rPr lang="pl-PL" dirty="0" err="1"/>
              <a:t>aptent</a:t>
            </a:r>
            <a:r>
              <a:rPr lang="pl-PL" dirty="0"/>
              <a:t> </a:t>
            </a:r>
            <a:r>
              <a:rPr lang="pl-PL" dirty="0" err="1"/>
              <a:t>taciti</a:t>
            </a:r>
            <a:r>
              <a:rPr lang="pl-PL" dirty="0"/>
              <a:t> </a:t>
            </a:r>
            <a:r>
              <a:rPr lang="pl-PL" dirty="0" err="1"/>
              <a:t>sociosqu</a:t>
            </a:r>
            <a:r>
              <a:rPr lang="pl-PL" dirty="0"/>
              <a:t> ad </a:t>
            </a:r>
            <a:r>
              <a:rPr lang="pl-PL" dirty="0" err="1"/>
              <a:t>litora</a:t>
            </a:r>
            <a:r>
              <a:rPr lang="pl-PL" dirty="0"/>
              <a:t> </a:t>
            </a:r>
            <a:r>
              <a:rPr lang="pl-PL" dirty="0" err="1"/>
              <a:t>torquent</a:t>
            </a:r>
            <a:r>
              <a:rPr lang="pl-PL" dirty="0"/>
              <a:t> per </a:t>
            </a:r>
            <a:r>
              <a:rPr lang="pl-PL" dirty="0" err="1"/>
              <a:t>conubia</a:t>
            </a:r>
            <a:r>
              <a:rPr lang="pl-PL" dirty="0"/>
              <a:t> nostra, per </a:t>
            </a:r>
            <a:r>
              <a:rPr lang="pl-PL" dirty="0" err="1"/>
              <a:t>inceptos</a:t>
            </a:r>
            <a:r>
              <a:rPr lang="pl-PL" dirty="0"/>
              <a:t> </a:t>
            </a:r>
            <a:r>
              <a:rPr lang="pl-PL" dirty="0" err="1"/>
              <a:t>himenaeos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DCAF-D6EF-4B21-8959-5090EE06A897}" type="datetime1">
              <a:rPr lang="pl-PL" smtClean="0"/>
              <a:t>18.05.2019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D095-DF59-4CEE-95DF-D441C177DD2F}" type="datetime1">
              <a:rPr lang="pl-PL" smtClean="0"/>
              <a:t>18.05.2019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/>
              <a:t>LOREM IPSUM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ex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eros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elit </a:t>
            </a:r>
            <a:r>
              <a:rPr lang="pl-PL" dirty="0" err="1"/>
              <a:t>leo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et,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1F562-6AC0-44DD-9AFE-8A898ED49012}" type="datetime1">
              <a:rPr lang="pl-PL" smtClean="0"/>
              <a:t>18.05.2019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Autor: Prawa do korzystania z materiałów posiada Software Development Academy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ojanow/sdadesignpatter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mailto:bojanowski.michal89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 Patterns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00397D8-4BDC-4995-9C0D-CB562004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1826" y="6356350"/>
            <a:ext cx="5300870" cy="365125"/>
          </a:xfrm>
        </p:spPr>
        <p:txBody>
          <a:bodyPr/>
          <a:lstStyle/>
          <a:p>
            <a:r>
              <a:rPr lang="pl-PL" dirty="0"/>
              <a:t>Autor: 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Singleton - plusy i minusy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850"/>
            <a:ext cx="4689389" cy="4943565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Plusy:</a:t>
            </a:r>
          </a:p>
          <a:p>
            <a:pPr algn="l"/>
            <a:r>
              <a:rPr lang="pl-PL" sz="2200" dirty="0"/>
              <a:t>- oszczędność pamięci (1 instancja vs wiele instancji)</a:t>
            </a:r>
          </a:p>
          <a:p>
            <a:pPr algn="l"/>
            <a:r>
              <a:rPr lang="pl-PL" sz="2200" dirty="0"/>
              <a:t>- zysk jeżeli tworzenie obiektu jest kosztowne (np. w kontekscie czasu)</a:t>
            </a:r>
          </a:p>
          <a:p>
            <a:pPr algn="l"/>
            <a:endParaRPr lang="pl-PL" b="1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 txBox="1">
            <a:spLocks/>
          </p:cNvSpPr>
          <p:nvPr/>
        </p:nvSpPr>
        <p:spPr>
          <a:xfrm>
            <a:off x="5760308" y="1333849"/>
            <a:ext cx="4689389" cy="4943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1515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Minusy:</a:t>
            </a:r>
          </a:p>
          <a:p>
            <a:pPr marL="342900" indent="-342900" algn="l">
              <a:buFontTx/>
              <a:buChar char="-"/>
            </a:pPr>
            <a:r>
              <a:rPr lang="pl-PL" sz="2000" dirty="0"/>
              <a:t>klasyczny singleton powoduje stworzenie dodatkowych zależności w testach jednostkowych</a:t>
            </a:r>
          </a:p>
          <a:p>
            <a:pPr marL="342900" indent="-342900" algn="l">
              <a:buFontTx/>
              <a:buChar char="-"/>
            </a:pPr>
            <a:r>
              <a:rPr lang="pl-PL" sz="2000" dirty="0"/>
              <a:t>źle użyty singleton tworzy wiele ukrytych zależności...</a:t>
            </a:r>
          </a:p>
          <a:p>
            <a:pPr marL="342900" indent="-342900" algn="l">
              <a:buFontTx/>
              <a:buChar char="-"/>
            </a:pPr>
            <a:r>
              <a:rPr lang="pl-PL" sz="2000" dirty="0"/>
              <a:t>... co może zmniejszać czytelność kodu (kto, kiedy i gdzie zmienia zawartość singletonu?)</a:t>
            </a:r>
          </a:p>
          <a:p>
            <a:pPr algn="l"/>
            <a:endParaRPr lang="pl-PL" b="1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0310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IDEA – poprawne importowanie projektów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3" y="1155277"/>
            <a:ext cx="4733925" cy="63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3" y="2255764"/>
            <a:ext cx="39147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85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IDEA – poprawne importowanie projektów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08" y="741751"/>
            <a:ext cx="6411898" cy="611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56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IDEA – poprawne importowanie projektów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42" y="1105293"/>
            <a:ext cx="6610350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42" y="2872268"/>
            <a:ext cx="64865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1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IDEA + maven </a:t>
            </a:r>
            <a:r>
              <a:rPr lang="pl-PL" dirty="0"/>
              <a:t>– wymuszenie reimportu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8565" y="1266738"/>
            <a:ext cx="3967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775973"/>
                </a:solidFill>
              </a:rPr>
              <a:t>CTRL + SHIFT + A</a:t>
            </a:r>
            <a:endParaRPr lang="en-GB" sz="2800" dirty="0">
              <a:solidFill>
                <a:srgbClr val="77597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18" y="2273807"/>
            <a:ext cx="64484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05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1 (pl.sdacademy.designpatterns.signleton.eager)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2800" dirty="0">
                <a:solidFill>
                  <a:srgbClr val="775973"/>
                </a:solidFill>
              </a:rPr>
              <a:t>Zaimportuj projekt </a:t>
            </a:r>
            <a:r>
              <a:rPr lang="pl-PL" sz="2800" u="sng" dirty="0">
                <a:solidFill>
                  <a:srgbClr val="0070C0"/>
                </a:solidFill>
                <a:hlinkClick r:id="rId2"/>
              </a:rPr>
              <a:t>https://github.com/Mbojanow/sdadesignpatterns</a:t>
            </a:r>
            <a:endParaRPr lang="pl-PL" sz="2800" u="sng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pl-PL" sz="2800" dirty="0">
                <a:solidFill>
                  <a:srgbClr val="775973"/>
                </a:solidFill>
              </a:rPr>
              <a:t>Stwórz singleton (typu EAGER) Counter, który przechowuje liczbę. Jej początkowa wartość jest równa 0. Dodaj 3 metody do klasy Counter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775973"/>
                </a:solidFill>
              </a:rPr>
              <a:t>metodę która zwiększa licznik odpowiednio o 1, 2 i 3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775973"/>
                </a:solidFill>
              </a:rPr>
              <a:t>w każdej z tych metod po zwiększeniu wartości wyświetl ją na ekran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800" dirty="0">
                <a:solidFill>
                  <a:srgbClr val="775973"/>
                </a:solidFill>
              </a:rPr>
              <a:t>W metodzie main pobierz dwie referencji singletonu. Wywołaj kilka razy metody na stworzonych referencjach zmieniające wartość licznika. 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800" dirty="0">
                <a:solidFill>
                  <a:srgbClr val="775973"/>
                </a:solidFill>
              </a:rPr>
              <a:t>Wyjaśnij zaobserowane wyniki widoczne w konsoli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800" dirty="0">
                <a:solidFill>
                  <a:srgbClr val="775973"/>
                </a:solidFill>
              </a:rPr>
              <a:t>BONUS: Napisz test z wykorzystaniem biblioteki JUnit sprawdzający że Counter jest poprawnie stworzonym singletonem. Wykorzystaj asercję assertSame</a:t>
            </a:r>
          </a:p>
          <a:p>
            <a:pPr marL="514350" indent="-514350">
              <a:buFont typeface="+mj-lt"/>
              <a:buAutoNum type="arabicPeriod"/>
            </a:pPr>
            <a:endParaRPr lang="pl-PL" sz="28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63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Ćwiczenie 2 (pl.sdacademy.designpatterns.signleton.lazy)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Stwórz singleton (type EAGER) AppConnections która posiada 3 pola: connectedUsers(List&lt;String&gt;), timeout(long) i currentConnectionsNum(int = 0)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Dodaj do stworzonego singletonu metodę connectUser(String username), która zwiększa ilość currentConnectionsNum i dodaje użytkownika do listy connectedUsers.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Dodaj gettery dla wszystkich pól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W metodzie main, stwórz dwie referencje klasy AppConnections. Dodaj po jednym użytkowniku wykorzystując każdą z nich. Porównaj konfiguracje z obu referencji i wyjaśnij to zachowanie.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Zmień implementację singletonu z EAGER na LAZY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BONUS: Napisz testy z wykorzystanie JUnit potwierdzające, że AppConfiguration jest singletonem i wywołania metody getConnectedUsers na różnych referencje klasy AppConfiguration zwracają tę samą listę.</a:t>
            </a:r>
          </a:p>
        </p:txBody>
      </p:sp>
    </p:spTree>
    <p:extLst>
      <p:ext uri="{BB962C8B-B14F-4D97-AF65-F5344CB8AC3E}">
        <p14:creationId xmlns:p14="http://schemas.microsoft.com/office/powerpoint/2010/main" val="132009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dirty="0"/>
              <a:t>Ćwiczenie 3 (pl.sdacademy.designpatterns.signleton.enumm)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Stwórz singleton (typu ENUM) UsersRepository który posiada 1 pole: usernamesToEmails (typu Map&lt;String, String&gt;). Dodaj getter dla tego pola.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Dodaj do stworzonego singletonu metodę addUser(String username, String email), która dodaje do mapy użytkownika jako klucz i jego email jako wartość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Dodaj interfejs funkcjonalny RegistrationService z metodą register(String username, String email)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Dodaj klasy FBRegistrationService  i GoogleRegistrationService, które implementują interfejs RegistrationService i wykorzystują UsersRepository do przechwywania użytkowników.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W metodzie main Stwórz instancję FBRegistrationService i GoogleResitrationService. Za ich pomocą zarejestruj kilku użytkoników i innej nazwie. Na koniec stwórz referencję singletonu UsersRepository, wyświetl zawartość mapy usernamesToEmails i wyjaśnij rezultat.</a:t>
            </a:r>
          </a:p>
        </p:txBody>
      </p:sp>
    </p:spTree>
    <p:extLst>
      <p:ext uri="{BB962C8B-B14F-4D97-AF65-F5344CB8AC3E}">
        <p14:creationId xmlns:p14="http://schemas.microsoft.com/office/powerpoint/2010/main" val="123127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Słów kilka singletonie dla wielu wątków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08" y="3581569"/>
            <a:ext cx="1054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endParaRPr lang="pl-PL" sz="2400" dirty="0">
              <a:solidFill>
                <a:srgbClr val="775973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5945" y="804890"/>
            <a:ext cx="11738919" cy="53553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ThreadSafeSingleton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static 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ThreadSafeSingleton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private 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ThreadSafeSingleton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ThreadSafeSingleton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getInstance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synchronized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ThreadSafeSingleton.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ThreadSafeSingleton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2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Singleton - Pytania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08" y="3581569"/>
            <a:ext cx="1054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endParaRPr lang="pl-PL" sz="2400" dirty="0">
              <a:solidFill>
                <a:srgbClr val="77597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0327" y="1266738"/>
            <a:ext cx="109503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2800" dirty="0">
                <a:solidFill>
                  <a:srgbClr val="775973"/>
                </a:solidFill>
              </a:rPr>
              <a:t>Do czego służy singleton?</a:t>
            </a:r>
          </a:p>
          <a:p>
            <a:pPr marL="514350" indent="-514350">
              <a:buAutoNum type="arabicPeriod"/>
            </a:pPr>
            <a:r>
              <a:rPr lang="pl-PL" sz="2800" dirty="0">
                <a:solidFill>
                  <a:srgbClr val="775973"/>
                </a:solidFill>
              </a:rPr>
              <a:t>Jakie są wady korzystania z singletonu?</a:t>
            </a:r>
          </a:p>
          <a:p>
            <a:pPr marL="514350" indent="-514350">
              <a:buAutoNum type="arabicPeriod"/>
            </a:pPr>
            <a:r>
              <a:rPr lang="pl-PL" sz="2800" dirty="0">
                <a:solidFill>
                  <a:srgbClr val="775973"/>
                </a:solidFill>
              </a:rPr>
              <a:t>Jakie są sposoby korzystania z singletonu?</a:t>
            </a:r>
          </a:p>
          <a:p>
            <a:pPr marL="514350" indent="-514350">
              <a:buAutoNum type="arabicPeriod"/>
            </a:pPr>
            <a:r>
              <a:rPr lang="pl-PL" sz="2800" dirty="0">
                <a:solidFill>
                  <a:srgbClr val="775973"/>
                </a:solidFill>
              </a:rPr>
              <a:t>Które z tych sposobów możemy używać w aplikacjach wielowątkowych?</a:t>
            </a:r>
          </a:p>
        </p:txBody>
      </p:sp>
    </p:spTree>
    <p:extLst>
      <p:ext uri="{BB962C8B-B14F-4D97-AF65-F5344CB8AC3E}">
        <p14:creationId xmlns:p14="http://schemas.microsoft.com/office/powerpoint/2010/main" val="425655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</a:t>
            </a:r>
            <a:r>
              <a:rPr lang="pl-PL" dirty="0"/>
              <a:t>słow o mnie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642" y="3615119"/>
            <a:ext cx="10515600" cy="2590125"/>
          </a:xfrm>
        </p:spPr>
        <p:txBody>
          <a:bodyPr/>
          <a:lstStyle/>
          <a:p>
            <a:pPr algn="l"/>
            <a:r>
              <a:rPr lang="pl-PL" dirty="0"/>
              <a:t>Wejście na rynek IT: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Podobna ścieżka jak Wasza!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Studia nietechniczne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Kursy</a:t>
            </a:r>
          </a:p>
          <a:p>
            <a:pPr algn="l"/>
            <a:r>
              <a:rPr lang="pl-PL" dirty="0"/>
              <a:t>Kontakt: </a:t>
            </a:r>
            <a:r>
              <a:rPr lang="pl-PL" dirty="0">
                <a:hlinkClick r:id="rId2"/>
              </a:rPr>
              <a:t>bojanowski.michal89@gmail.com</a:t>
            </a:r>
            <a:r>
              <a:rPr lang="pl-PL" dirty="0"/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0" b="16690"/>
          <a:stretch>
            <a:fillRect/>
          </a:stretch>
        </p:blipFill>
        <p:spPr>
          <a:xfrm>
            <a:off x="1844537" y="1245394"/>
            <a:ext cx="2247900" cy="2246312"/>
          </a:xfr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3B061D2-9F77-4CF8-89A3-90BBEBB957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9924" y="1369968"/>
            <a:ext cx="4645078" cy="591653"/>
          </a:xfrm>
        </p:spPr>
        <p:txBody>
          <a:bodyPr>
            <a:normAutofit/>
          </a:bodyPr>
          <a:lstStyle/>
          <a:p>
            <a:r>
              <a:rPr lang="pl-PL" dirty="0"/>
              <a:t>Software Developer @ Onegini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3C925F0-0F5D-47C4-AFE0-9A29FF5FE8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9924" y="2003926"/>
            <a:ext cx="4645214" cy="1336675"/>
          </a:xfrm>
        </p:spPr>
        <p:txBody>
          <a:bodyPr/>
          <a:lstStyle/>
          <a:p>
            <a:r>
              <a:rPr lang="pl-PL" dirty="0"/>
              <a:t>Główny język programowania: JAVA</a:t>
            </a:r>
          </a:p>
          <a:p>
            <a:r>
              <a:rPr lang="pl-PL" dirty="0"/>
              <a:t>Dodatkowo: JavaScript, Python, C++</a:t>
            </a:r>
          </a:p>
          <a:p>
            <a:r>
              <a:rPr lang="pl-PL" dirty="0"/>
              <a:t>5+ lat na rynku IT</a:t>
            </a:r>
          </a:p>
        </p:txBody>
      </p:sp>
    </p:spTree>
    <p:extLst>
      <p:ext uri="{BB962C8B-B14F-4D97-AF65-F5344CB8AC3E}">
        <p14:creationId xmlns:p14="http://schemas.microsoft.com/office/powerpoint/2010/main" val="238537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Builder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08" y="3581569"/>
            <a:ext cx="1054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endParaRPr lang="pl-PL" sz="2400" dirty="0">
              <a:solidFill>
                <a:srgbClr val="77597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327" y="1266738"/>
            <a:ext cx="109503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800" dirty="0">
                <a:solidFill>
                  <a:srgbClr val="775973"/>
                </a:solidFill>
              </a:rPr>
              <a:t>Jak stworzyć obiekt który posiada wiele pól?</a:t>
            </a:r>
          </a:p>
          <a:p>
            <a:r>
              <a:rPr lang="pl-PL" sz="2800" dirty="0">
                <a:solidFill>
                  <a:srgbClr val="775973"/>
                </a:solidFill>
              </a:rPr>
              <a:t>Jak stworzyć taki obiekt kiedy chcemy zainicjalizować tylko część z nich?</a:t>
            </a:r>
          </a:p>
          <a:p>
            <a:endParaRPr lang="pl-PL" sz="2800" dirty="0">
              <a:solidFill>
                <a:srgbClr val="775973"/>
              </a:solidFill>
            </a:endParaRPr>
          </a:p>
          <a:p>
            <a:r>
              <a:rPr lang="pl-PL" sz="2800" dirty="0">
                <a:solidFill>
                  <a:srgbClr val="775973"/>
                </a:solidFill>
              </a:rPr>
              <a:t>Rozwiązanie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strike="sngStrike" dirty="0">
                <a:solidFill>
                  <a:srgbClr val="775973"/>
                </a:solidFill>
              </a:rPr>
              <a:t>napisać dla każdej wersji osobny konstruktor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strike="sngStrike" dirty="0">
                <a:solidFill>
                  <a:srgbClr val="775973"/>
                </a:solidFill>
              </a:rPr>
              <a:t>stworzyć konstruktor dla wszystkich pól i przekazywać nulle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775973"/>
                </a:solidFill>
              </a:rPr>
              <a:t>wykorzystać Builder Pattern czyli stworzyć klasę, która daje dostęp do ustawiania wartości dowolnych pól ’po kropce’</a:t>
            </a:r>
          </a:p>
        </p:txBody>
      </p:sp>
    </p:spTree>
    <p:extLst>
      <p:ext uri="{BB962C8B-B14F-4D97-AF65-F5344CB8AC3E}">
        <p14:creationId xmlns:p14="http://schemas.microsoft.com/office/powerpoint/2010/main" val="770574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Builder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08" y="3581569"/>
            <a:ext cx="1054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endParaRPr lang="pl-PL" sz="2400" dirty="0">
              <a:solidFill>
                <a:srgbClr val="77597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327" y="1242024"/>
            <a:ext cx="1095035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775973"/>
                </a:solidFill>
              </a:rPr>
              <a:t>Jak uzyskać dostęp do </a:t>
            </a:r>
            <a:r>
              <a:rPr lang="pl-PL" sz="2800" b="1" dirty="0">
                <a:solidFill>
                  <a:srgbClr val="775973"/>
                </a:solidFill>
              </a:rPr>
              <a:t>aktualnie</a:t>
            </a:r>
            <a:r>
              <a:rPr lang="pl-PL" sz="2800" dirty="0">
                <a:solidFill>
                  <a:srgbClr val="775973"/>
                </a:solidFill>
              </a:rPr>
              <a:t> używanego obiektu aby po wywołaniu </a:t>
            </a:r>
            <a:r>
              <a:rPr lang="pl-PL" sz="2800" b="1" dirty="0">
                <a:solidFill>
                  <a:srgbClr val="775973"/>
                </a:solidFill>
              </a:rPr>
              <a:t>jednej</a:t>
            </a:r>
            <a:r>
              <a:rPr lang="pl-PL" sz="2800" dirty="0">
                <a:solidFill>
                  <a:srgbClr val="775973"/>
                </a:solidFill>
              </a:rPr>
              <a:t> metody, móc wywołać na tym samym obiekcie wywołać </a:t>
            </a:r>
            <a:r>
              <a:rPr lang="pl-PL" sz="2800" b="1" dirty="0">
                <a:solidFill>
                  <a:srgbClr val="775973"/>
                </a:solidFill>
              </a:rPr>
              <a:t>kolejną</a:t>
            </a:r>
            <a:r>
              <a:rPr lang="pl-PL" sz="2800" dirty="0">
                <a:solidFill>
                  <a:srgbClr val="775973"/>
                </a:solidFill>
              </a:rPr>
              <a:t> metodę?</a:t>
            </a:r>
          </a:p>
          <a:p>
            <a:endParaRPr lang="pl-PL" sz="2800" dirty="0">
              <a:solidFill>
                <a:srgbClr val="775973"/>
              </a:solidFill>
            </a:endParaRPr>
          </a:p>
          <a:p>
            <a:endParaRPr lang="pl-PL" sz="2800" dirty="0">
              <a:solidFill>
                <a:srgbClr val="775973"/>
              </a:solidFill>
            </a:endParaRPr>
          </a:p>
          <a:p>
            <a:pPr algn="ctr"/>
            <a:r>
              <a:rPr lang="pl-PL" sz="5000" dirty="0">
                <a:solidFill>
                  <a:srgbClr val="775973"/>
                </a:solidFill>
              </a:rPr>
              <a:t>this</a:t>
            </a:r>
          </a:p>
          <a:p>
            <a:endParaRPr lang="pl-PL" sz="28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93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Builder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08" y="3581569"/>
            <a:ext cx="10543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endParaRPr lang="pl-PL" sz="2400" dirty="0">
              <a:solidFill>
                <a:srgbClr val="775973"/>
              </a:solidFill>
            </a:endParaRPr>
          </a:p>
        </p:txBody>
      </p:sp>
      <p:pic>
        <p:nvPicPr>
          <p:cNvPr id="5122" name="Picture 2" descr="Znalezione obrazy dla zapytania builder design patte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05" y="1556141"/>
            <a:ext cx="8807632" cy="389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03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Ćwiczenie 4 (pl.sdacademy.designpatterns.builder)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Stwórz klasę Player składającą się z 5 pól: health (int), mana(int), nick(String), level(long) friends(List&lt;String&gt;)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Stwórz klasę statyczną Builder wewnątrz klasy Player, która ma 5 pól jak klasa Player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 Stwórz 6 metod: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5 metod ustawiających ustawiających konkretne pole i zwracające ’siebie’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metodę ’build’ która tworzy ostateczny obiekt wykorzystując ustawione wartości w klasie Builder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W metodzie main wykorzystaj stworzony Builder do stworzenia kilku różnych obiektów player.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96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Ćwiczenie 5 (pl.sdacademy.designpatterns.builder)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Stwórz klasę Book składającą się z 5 pól: ISBN(String), pages(int), title(String), author(String) description(String)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Stwórz klasę BookBuilder , która ma 5 pól jak klasa Player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 Stwórz 7 metod: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5 metod ustawiających ustawiających konkretne pole i zwracające ’siebie’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metodę ’build’ która tworzy obiekt Book wykorzystując ustawione wartości w klasie BookBuilder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motodę toString w klasie Book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W metodzie main wykorzystaj stworzony BookBuilder do stworzenia kilku różnych książek. Wypisz dane każdej książki na ekranie.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1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Ćwiczenie 6 (pl.sdacademy.designpatterns.builder)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Stwórz klasę Person składającą się z 3 pól: name(String), surname(String), age(int)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Oznacz klasę Person adnotacją @Builder z biblioteki lombok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W metodzie main stwórz obiekt Person z wykorzystaniem statycznej metody builder() na obiekcie Person.</a:t>
            </a:r>
          </a:p>
          <a:p>
            <a:pPr marL="514350" indent="-51435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Dodaj odpowiednie pola w adnotacje @Builder aby zmienić nazwy method tworzących builder i tworzących zbudowany obiekt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09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Builder - pytania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Do czego służy wzorzec Builder?</a:t>
            </a:r>
          </a:p>
          <a:p>
            <a:pPr marL="457200" indent="-457200">
              <a:buFontTx/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Kiedy warto rozważyć użycie wzorca Builder?</a:t>
            </a:r>
          </a:p>
          <a:p>
            <a:pPr marL="457200" indent="-457200">
              <a:buFontTx/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W jakim przypadku lepiej użyć konstruktora niż wzorca Builder?</a:t>
            </a:r>
          </a:p>
          <a:p>
            <a:pPr marL="514350" indent="-514350">
              <a:buFont typeface="+mj-lt"/>
              <a:buAutoNum type="arabicPeriod"/>
            </a:pPr>
            <a:endParaRPr lang="pl-PL" sz="24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86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Abstract Factory design pattern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026" name="Picture 2" descr="Znalezione obrazy dla zapytania java problem 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13" y="1916627"/>
            <a:ext cx="4752975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408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Abstract Factory design pattern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400" dirty="0">
                <a:solidFill>
                  <a:srgbClr val="775973"/>
                </a:solidFill>
              </a:rPr>
              <a:t>Jak wielokrotnie stworzyć (najczęściej skomplikowany) obiekt (czyli taką klasę która ma wiele pól), który ma ustalone wartości poszczególnych pól/konkretną implementację metod?</a:t>
            </a:r>
          </a:p>
          <a:p>
            <a:endParaRPr lang="pl-PL" sz="2400" dirty="0">
              <a:solidFill>
                <a:srgbClr val="775973"/>
              </a:solidFill>
            </a:endParaRPr>
          </a:p>
          <a:p>
            <a:r>
              <a:rPr lang="pl-PL" sz="2400" dirty="0">
                <a:solidFill>
                  <a:srgbClr val="775973"/>
                </a:solidFill>
              </a:rPr>
              <a:t>Stworzyć </a:t>
            </a:r>
            <a:r>
              <a:rPr lang="pl-PL" sz="2400" b="1" dirty="0">
                <a:solidFill>
                  <a:srgbClr val="775973"/>
                </a:solidFill>
              </a:rPr>
              <a:t>fabrykę</a:t>
            </a:r>
            <a:r>
              <a:rPr lang="pl-PL" sz="2400" dirty="0">
                <a:solidFill>
                  <a:srgbClr val="775973"/>
                </a:solidFill>
              </a:rPr>
              <a:t> która wyprodukuje nam konkretny obiekt za pomocą jednego prostego wywołania.</a:t>
            </a:r>
          </a:p>
          <a:p>
            <a:endParaRPr lang="pl-PL" sz="2400" dirty="0">
              <a:solidFill>
                <a:srgbClr val="775973"/>
              </a:solidFill>
            </a:endParaRPr>
          </a:p>
          <a:p>
            <a:r>
              <a:rPr lang="pl-PL" sz="2400" dirty="0">
                <a:solidFill>
                  <a:srgbClr val="775973"/>
                </a:solidFill>
              </a:rPr>
              <a:t>Przykład?</a:t>
            </a:r>
          </a:p>
          <a:p>
            <a:r>
              <a:rPr lang="pl-PL" sz="2400" dirty="0">
                <a:solidFill>
                  <a:srgbClr val="775973"/>
                </a:solidFill>
              </a:rPr>
              <a:t>’Wyprodukuj pizzę farmerską’ (ciasto, ser, boczek, kiełbasa, cebula, papryka...)</a:t>
            </a:r>
          </a:p>
          <a:p>
            <a:r>
              <a:rPr lang="pl-PL" sz="2400" dirty="0">
                <a:solidFill>
                  <a:srgbClr val="775973"/>
                </a:solidFill>
              </a:rPr>
              <a:t>’Wyprodukuj VW Golf’ (4 koła, klimatyzacja automatyczna, silnik 1.5 TSI, radio,...)</a:t>
            </a:r>
          </a:p>
          <a:p>
            <a:endParaRPr lang="pl-PL" sz="2400" dirty="0">
              <a:solidFill>
                <a:srgbClr val="775973"/>
              </a:solidFill>
            </a:endParaRPr>
          </a:p>
          <a:p>
            <a:endParaRPr lang="pl-PL" sz="2400" dirty="0">
              <a:solidFill>
                <a:srgbClr val="775973"/>
              </a:solidFill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68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Abstract Factory design pattern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2050" name="Picture 2" descr="Abstract Factory Pattern UML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50" y="1417337"/>
            <a:ext cx="54197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77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F86F-1F31-4121-B16D-2D49E22D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775973"/>
                </a:solidFill>
              </a:rPr>
              <a:t>WZORCE PROJEKTOWE - WPROWADZENIE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EA67FD-DCDB-4613-BD36-C744F0E5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516"/>
            <a:ext cx="10515600" cy="4993899"/>
          </a:xfrm>
        </p:spPr>
        <p:txBody>
          <a:bodyPr/>
          <a:lstStyle/>
          <a:p>
            <a:r>
              <a:rPr lang="pl-PL" dirty="0">
                <a:solidFill>
                  <a:srgbClr val="775973"/>
                </a:solidFill>
              </a:rPr>
              <a:t>WZORZEC PROJEKTOWY</a:t>
            </a:r>
          </a:p>
          <a:p>
            <a:endParaRPr lang="pl-PL" dirty="0">
              <a:solidFill>
                <a:srgbClr val="775973"/>
              </a:solidFill>
            </a:endParaRPr>
          </a:p>
          <a:p>
            <a:pPr algn="l"/>
            <a:r>
              <a:rPr lang="pl-PL" dirty="0">
                <a:solidFill>
                  <a:srgbClr val="775973"/>
                </a:solidFill>
              </a:rPr>
              <a:t>Jest to sprawdzony, uniwersalny sposób na rozwiązanie </a:t>
            </a:r>
            <a:r>
              <a:rPr lang="pl-PL" b="1" dirty="0">
                <a:solidFill>
                  <a:srgbClr val="775973"/>
                </a:solidFill>
              </a:rPr>
              <a:t>powtarzających</a:t>
            </a:r>
            <a:r>
              <a:rPr lang="pl-PL" dirty="0">
                <a:solidFill>
                  <a:srgbClr val="775973"/>
                </a:solidFill>
              </a:rPr>
              <a:t> się problemów projektowych w procesie wytwarzania oprogramowania.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350290FC-9C7D-43B0-8720-9C93AEE1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8487" y="6356350"/>
            <a:ext cx="5724939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897040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Abstract Factory design pattern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775973"/>
                </a:solidFill>
              </a:rPr>
              <a:t>Kiedy używać AbstractFactory?</a:t>
            </a:r>
          </a:p>
          <a:p>
            <a:pPr marL="342900" indent="-342900">
              <a:buFontTx/>
              <a:buChar char="-"/>
            </a:pPr>
            <a:r>
              <a:rPr lang="pl-PL" sz="2400" dirty="0">
                <a:solidFill>
                  <a:srgbClr val="775973"/>
                </a:solidFill>
              </a:rPr>
              <a:t>gdy klient chce być niezależny od tego jak tworzymy obiekt</a:t>
            </a:r>
          </a:p>
          <a:p>
            <a:pPr marL="342900" indent="-342900">
              <a:buFontTx/>
              <a:buChar char="-"/>
            </a:pPr>
            <a:r>
              <a:rPr lang="pl-PL" sz="2400" dirty="0">
                <a:solidFill>
                  <a:srgbClr val="775973"/>
                </a:solidFill>
              </a:rPr>
              <a:t>gdy system zawiera wiele rodzin obiektów które są używane najczęściej razem</a:t>
            </a:r>
          </a:p>
          <a:p>
            <a:pPr marL="342900" indent="-342900">
              <a:buFontTx/>
              <a:buChar char="-"/>
            </a:pPr>
            <a:r>
              <a:rPr lang="pl-PL" sz="2400" dirty="0">
                <a:solidFill>
                  <a:srgbClr val="775973"/>
                </a:solidFill>
              </a:rPr>
              <a:t>gdy podczas </a:t>
            </a:r>
            <a:r>
              <a:rPr lang="pl-PL" sz="2400" b="1" dirty="0">
                <a:solidFill>
                  <a:srgbClr val="775973"/>
                </a:solidFill>
              </a:rPr>
              <a:t>runtime </a:t>
            </a:r>
            <a:r>
              <a:rPr lang="pl-PL" sz="2400" dirty="0">
                <a:solidFill>
                  <a:srgbClr val="775973"/>
                </a:solidFill>
              </a:rPr>
              <a:t>musimy stworzyć konkretną zależność</a:t>
            </a:r>
          </a:p>
        </p:txBody>
      </p:sp>
    </p:spTree>
    <p:extLst>
      <p:ext uri="{BB962C8B-B14F-4D97-AF65-F5344CB8AC3E}">
        <p14:creationId xmlns:p14="http://schemas.microsoft.com/office/powerpoint/2010/main" val="532057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7 (</a:t>
            </a:r>
            <a:r>
              <a:rPr lang="pl-PL" sz="2400" dirty="0"/>
              <a:t>pl.sdacademy.designpatterns.abstractfactory.factory</a:t>
            </a:r>
            <a:r>
              <a:rPr lang="pl-PL" dirty="0"/>
              <a:t>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775973"/>
                </a:solidFill>
              </a:rPr>
              <a:t>Stwórz interfejs AbstractFactory&lt;T&gt; a w nim T create(String type)</a:t>
            </a:r>
          </a:p>
          <a:p>
            <a:r>
              <a:rPr lang="pl-PL" dirty="0">
                <a:solidFill>
                  <a:srgbClr val="775973"/>
                </a:solidFill>
              </a:rPr>
              <a:t>Stwórz paczkę car a w niej:</a:t>
            </a:r>
          </a:p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enum EngineType z wartościami GASOLINE_NATURALLY_ASPIRATED, GASOLINE_TURBO, DIESEL</a:t>
            </a:r>
          </a:p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enum BodyType z wartościami SEDAN, HATCHBACK, COMBI</a:t>
            </a:r>
          </a:p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interfejs Car z 5 metodami </a:t>
            </a:r>
          </a:p>
          <a:p>
            <a:pPr marL="342900" indent="-342900">
              <a:buFontTx/>
              <a:buChar char="-"/>
            </a:pPr>
            <a:endParaRPr lang="pl-PL" dirty="0">
              <a:solidFill>
                <a:srgbClr val="775973"/>
              </a:solidFill>
            </a:endParaRPr>
          </a:p>
          <a:p>
            <a:pPr marL="342900" indent="-342900">
              <a:buFontTx/>
              <a:buChar char="-"/>
            </a:pPr>
            <a:endParaRPr lang="pl-PL" dirty="0">
              <a:solidFill>
                <a:srgbClr val="775973"/>
              </a:solidFill>
            </a:endParaRPr>
          </a:p>
          <a:p>
            <a:pPr marL="342900" indent="-342900">
              <a:buFontTx/>
              <a:buChar char="-"/>
            </a:pPr>
            <a:endParaRPr lang="pl-PL" dirty="0">
              <a:solidFill>
                <a:srgbClr val="775973"/>
              </a:solidFill>
            </a:endParaRPr>
          </a:p>
          <a:p>
            <a:pPr marL="342900" indent="-342900">
              <a:buFontTx/>
              <a:buChar char="-"/>
            </a:pPr>
            <a:endParaRPr lang="pl-PL" dirty="0">
              <a:solidFill>
                <a:srgbClr val="775973"/>
              </a:solidFill>
            </a:endParaRPr>
          </a:p>
          <a:p>
            <a:pPr marL="342900" indent="-342900">
              <a:buFontTx/>
              <a:buChar char="-"/>
            </a:pPr>
            <a:endParaRPr lang="pl-PL" dirty="0">
              <a:solidFill>
                <a:srgbClr val="775973"/>
              </a:solidFill>
            </a:endParaRPr>
          </a:p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dwie </a:t>
            </a:r>
            <a:r>
              <a:rPr lang="pl-PL" b="1" dirty="0">
                <a:solidFill>
                  <a:srgbClr val="775973"/>
                </a:solidFill>
              </a:rPr>
              <a:t>niepubliczne</a:t>
            </a:r>
            <a:r>
              <a:rPr lang="pl-PL" dirty="0">
                <a:solidFill>
                  <a:srgbClr val="775973"/>
                </a:solidFill>
              </a:rPr>
              <a:t> klasy implementujące ten interfejs</a:t>
            </a:r>
          </a:p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klasę SedanCarFactory implementującą interfejs AbstractFactory. Wewnątrz metody create wykonaj switch na typie i na podstawie tego stwórz konkretny samochód typu sedan</a:t>
            </a:r>
          </a:p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W przypadku nieznanego kodu wyrzuć dowolny wyjątek z odpowiednią wiadomością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73212" y="2713735"/>
            <a:ext cx="601362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sz="9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getModelName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EngineType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getType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getEngineVolume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getCylindersNum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BodyType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getBodyType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597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7 CD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stwórz klasę CombiCarFactory implementującą interfejs AbstractFactory. Wewnątrz metody create wykonaj switch na typie i na podstawie tego stwórz konkretny samochód typu combi</a:t>
            </a:r>
          </a:p>
          <a:p>
            <a:endParaRPr lang="pl-PL" dirty="0">
              <a:solidFill>
                <a:srgbClr val="775973"/>
              </a:solidFill>
            </a:endParaRPr>
          </a:p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Stwórz w bazowej paczce projekty abstractfactory enum FactoryCategory z wartościami SEDANS, COMBIS</a:t>
            </a:r>
          </a:p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Stwórz klasę FactoryProvider która ma statyczną metodę AbstractFactory getFactory(FactoryCategory category)</a:t>
            </a:r>
          </a:p>
          <a:p>
            <a:r>
              <a:rPr lang="pl-PL" dirty="0">
                <a:solidFill>
                  <a:srgbClr val="775973"/>
                </a:solidFill>
              </a:rPr>
              <a:t>w której na podstawie kategorii stworzysz odpowiednią implementację factory. Przetestuj klasę FactoryProvider w metodzie main</a:t>
            </a:r>
          </a:p>
        </p:txBody>
      </p:sp>
    </p:spTree>
    <p:extLst>
      <p:ext uri="{BB962C8B-B14F-4D97-AF65-F5344CB8AC3E}">
        <p14:creationId xmlns:p14="http://schemas.microsoft.com/office/powerpoint/2010/main" val="320242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8 (</a:t>
            </a:r>
            <a:r>
              <a:rPr lang="pl-PL" sz="2400" dirty="0"/>
              <a:t>pl.sdacademy.designpatterns.abstractfactory.factory</a:t>
            </a:r>
            <a:r>
              <a:rPr lang="pl-PL" dirty="0"/>
              <a:t>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0327" y="1266738"/>
            <a:ext cx="10950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stwórz klasę HatchbackCarFactory implementującą interfejs AbstractFactory. Wewnątrz metody create wykonaj switch na typie i na podstawie tego stwórz konkretny samochód typu hatchback</a:t>
            </a:r>
          </a:p>
          <a:p>
            <a:pPr marL="342900" indent="-342900">
              <a:buFontTx/>
              <a:buChar char="-"/>
            </a:pPr>
            <a:r>
              <a:rPr lang="pl-PL" dirty="0">
                <a:solidFill>
                  <a:srgbClr val="775973"/>
                </a:solidFill>
              </a:rPr>
              <a:t>dodaj potrzebny kod aby stworzyć samochód typu hatchback w metodzie main (tzn. dodaj wartość do FactoryCategory i możliwość wybory fabryki w klasie FactoryProvider</a:t>
            </a:r>
          </a:p>
        </p:txBody>
      </p:sp>
    </p:spTree>
    <p:extLst>
      <p:ext uri="{BB962C8B-B14F-4D97-AF65-F5344CB8AC3E}">
        <p14:creationId xmlns:p14="http://schemas.microsoft.com/office/powerpoint/2010/main" val="1816644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 err="1"/>
              <a:t>Pytania</a:t>
            </a: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717" y="1324404"/>
            <a:ext cx="109503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Jakie wzorce projektowe mówią nam jak tworzyć obiekty?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Którzy wzorzec wykorzystasz do stworzenia obiektu który ma jedną instancję w całej aplikacji?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Jakie są sposoby tworzenia singletonu?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Jaki wzorzec/wzorce projektowe wykorzystasz do stworzenia obiektu, który składa się z wielu pól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>
                <a:solidFill>
                  <a:srgbClr val="775973"/>
                </a:solidFill>
              </a:rPr>
              <a:t>Do czego służy wzorzec abstract factory design pattern?</a:t>
            </a:r>
          </a:p>
        </p:txBody>
      </p:sp>
    </p:spTree>
    <p:extLst>
      <p:ext uri="{BB962C8B-B14F-4D97-AF65-F5344CB8AC3E}">
        <p14:creationId xmlns:p14="http://schemas.microsoft.com/office/powerpoint/2010/main" val="581687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Adapter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614" y="1250263"/>
            <a:ext cx="109503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Integrujemy np. duży system, który pobiera dane użytkowników z wielu zewnętrznych systemów jednakże każda implementacja przedstawia te dane w zupełnie inny sposób i implementuje inny interfejs.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Rozwiązanie?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Zastosować Adapter, czyli warstwę pośrednią, która dostosowuje dany interfejs do docelowego</a:t>
            </a:r>
          </a:p>
          <a:p>
            <a:endParaRPr lang="pl-PL" sz="2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32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Adapter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3074" name="Picture 2" descr="https://www.dofactory.com/images/diagrams/net/adap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04" y="2020029"/>
            <a:ext cx="5321066" cy="309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619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9 (pl.sdacademy.designpatterns.adapter)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614" y="1250263"/>
            <a:ext cx="1095035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interfejs User z 4 metodami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paczkę systema a w niej klasę SystemAUser z polami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paczkę systemb a w niej klasę SystemBUser z polami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Dodaj do obu klas getter, settery, konstruktor i metodę toString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55614" y="1717593"/>
            <a:ext cx="7851491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getFullname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getUsername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getAge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getRoles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55614" y="3311971"/>
            <a:ext cx="7877262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long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List&lt;String&gt;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5614" y="4906349"/>
            <a:ext cx="8995719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Set&lt;String&gt;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839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9 - CD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712" y="1245155"/>
            <a:ext cx="109503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adapter klasy SystemAUser do interfejsu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adapter klasy SystemBUser do interfejsu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BONUS: stwórz klasę SystemCUser, która ma pola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a </a:t>
            </a:r>
            <a:r>
              <a:rPr lang="pl-PL" sz="2600">
                <a:solidFill>
                  <a:srgbClr val="775973"/>
                </a:solidFill>
              </a:rPr>
              <a:t>następnie adapter </a:t>
            </a:r>
            <a:r>
              <a:rPr lang="pl-PL" sz="2600" dirty="0">
                <a:solidFill>
                  <a:srgbClr val="775973"/>
                </a:solidFill>
              </a:rPr>
              <a:t>klasy SystemCUser do interfejsu User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626076" y="37267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pl-PL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pl-PL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birthDateTimeStamp</a:t>
            </a:r>
            <a: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pl-PL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</a:t>
            </a:r>
            <a:r>
              <a:rPr lang="en-US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02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10 (pl.sdacademy.designpatterns.adapter)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614" y="1250263"/>
            <a:ext cx="1095035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paczkę systemd a w niej klasę SystemDUser z polami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birthDate(LocalDate)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role(String)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alias(String)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name(String)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adapter klasy SystemDUser do interfejsu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00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775973"/>
                </a:solidFill>
              </a:rPr>
              <a:t>PODZIAŁ NA GRUPY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7F281B-822B-41F6-80A9-9F2A6F0F4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127"/>
            <a:ext cx="10515600" cy="500228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CREATIONAL (konstrukcyjne) - grupa wzorców opisująca jak </a:t>
            </a:r>
            <a:r>
              <a:rPr lang="pl-PL" b="1" dirty="0"/>
              <a:t>stworzyć</a:t>
            </a:r>
            <a:r>
              <a:rPr lang="pl-PL" dirty="0"/>
              <a:t> dany obiekt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STRUCTURAL - grupa wzorców opisująca </a:t>
            </a:r>
            <a:r>
              <a:rPr lang="pl-PL" b="1" dirty="0"/>
              <a:t>struktury</a:t>
            </a:r>
            <a:r>
              <a:rPr lang="pl-PL" dirty="0"/>
              <a:t> </a:t>
            </a:r>
            <a:r>
              <a:rPr lang="pl-PL" b="1" dirty="0"/>
              <a:t>powiązanych</a:t>
            </a:r>
            <a:r>
              <a:rPr lang="pl-PL" dirty="0"/>
              <a:t> ze sobą obiektów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BEHAVIORAL (operacyjne) - grupa wzorców opisująca </a:t>
            </a:r>
            <a:r>
              <a:rPr lang="pl-PL" b="1" dirty="0"/>
              <a:t>zachowanie</a:t>
            </a:r>
            <a:r>
              <a:rPr lang="pl-PL" dirty="0"/>
              <a:t> i odpowiedzialność powiązanych ze sobą obiektów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924514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Proxy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614" y="1250263"/>
            <a:ext cx="1095035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Chcemy stworzyć obiekt ale ukryć fragmenty implementacji. (Virtual Proxy)</a:t>
            </a:r>
          </a:p>
          <a:p>
            <a:r>
              <a:rPr lang="pl-PL" sz="2600" dirty="0">
                <a:solidFill>
                  <a:srgbClr val="775973"/>
                </a:solidFill>
              </a:rPr>
              <a:t>LUB</a:t>
            </a:r>
          </a:p>
          <a:p>
            <a:r>
              <a:rPr lang="pl-PL" sz="2600" dirty="0">
                <a:solidFill>
                  <a:srgbClr val="775973"/>
                </a:solidFill>
              </a:rPr>
              <a:t>Chcemy uprościć potencjalnie skomplikowany obiekt</a:t>
            </a:r>
          </a:p>
          <a:p>
            <a:r>
              <a:rPr lang="pl-PL" sz="2600" dirty="0">
                <a:solidFill>
                  <a:srgbClr val="775973"/>
                </a:solidFill>
              </a:rPr>
              <a:t>LUB </a:t>
            </a:r>
          </a:p>
          <a:p>
            <a:r>
              <a:rPr lang="pl-PL" sz="2600" dirty="0">
                <a:solidFill>
                  <a:srgbClr val="775973"/>
                </a:solidFill>
              </a:rPr>
              <a:t>Chcemy ukryć tworzenie ciężkiego obiektu przed użytkownikiem</a:t>
            </a:r>
          </a:p>
          <a:p>
            <a:r>
              <a:rPr lang="pl-PL" sz="2600" dirty="0">
                <a:solidFill>
                  <a:srgbClr val="775973"/>
                </a:solidFill>
              </a:rPr>
              <a:t>LUB</a:t>
            </a:r>
          </a:p>
          <a:p>
            <a:r>
              <a:rPr lang="pl-PL" sz="2600" dirty="0">
                <a:solidFill>
                  <a:srgbClr val="775973"/>
                </a:solidFill>
              </a:rPr>
              <a:t>Chcemy trzymać reprezentację obiektu będącego w innej przestrzeni - w naszej lokalnej (Remote Proxy)</a:t>
            </a:r>
          </a:p>
          <a:p>
            <a:r>
              <a:rPr lang="pl-PL" sz="2600" dirty="0">
                <a:solidFill>
                  <a:srgbClr val="775973"/>
                </a:solidFill>
              </a:rPr>
              <a:t>LUB</a:t>
            </a:r>
          </a:p>
          <a:p>
            <a:r>
              <a:rPr lang="pl-PL" sz="2600" dirty="0">
                <a:solidFill>
                  <a:srgbClr val="775973"/>
                </a:solidFill>
              </a:rPr>
              <a:t>Chcemy dodać dodatkową warstwę np. bezpieczeństwa na konkretny obiekt (Security Proxy)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0415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Proxy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614" y="1250263"/>
            <a:ext cx="109503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Rozwiązanie? Proxy, czyli stworzenie warstwy pomiędzy interfejsem a prawdziwym obiektem implementującym ten interfejs, która TEŻ implementuje dany interfejs.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  <p:pic>
        <p:nvPicPr>
          <p:cNvPr id="7170" name="Picture 2" descr="https://static.dzone.com/dz1/dz-files/proxy_patte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866" y="2801751"/>
            <a:ext cx="5068121" cy="293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173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11 (pl.sdacademy.designpatterns.proxy)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6187" y="1443703"/>
            <a:ext cx="109503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000" dirty="0">
                <a:solidFill>
                  <a:srgbClr val="775973"/>
                </a:solidFill>
              </a:rPr>
              <a:t>CEL ZADANIA</a:t>
            </a:r>
          </a:p>
          <a:p>
            <a:pPr algn="ctr"/>
            <a:r>
              <a:rPr lang="pl-PL" sz="3000" dirty="0">
                <a:solidFill>
                  <a:srgbClr val="775973"/>
                </a:solidFill>
              </a:rPr>
              <a:t>Stwórzmy proxy która odpowiada za tworzenie ’ciężkiej’ konfiguracji i ukrywa ten fakt przed użytkownikiem.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algn="ctr"/>
            <a:endParaRPr lang="pl-PL" sz="2600" dirty="0">
              <a:solidFill>
                <a:srgbClr val="775973"/>
              </a:solidFill>
            </a:endParaRPr>
          </a:p>
          <a:p>
            <a:pPr algn="ctr"/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2692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11 (pl.sdacademy.designpatterns.proxy)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614" y="1250263"/>
            <a:ext cx="1095035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interfejs ConfigLoader z metodą String load();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implementację klasy ConfigLoader. Niech klasa ta ma jedno pole configuration(String) i w jednoargumentowym konstruktorze, w którym podajemy serverUrl, sumulujemy pobieranie konfiguracji z tego serwera (niech konstruktor śpi przez 2 sekundy i wypisuję informację o pobraniu konfiguracji na końcu konstruktora). metoda load powinna zwracać konfigurację zapisaną w konstruktorze.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proxy implementującą interfejs ConfigLoader. W metodzie load zwracaj konfigurację zwróconą przez klasę stworzoną w poprzednim punkcie tylko jeżeli nie została ona pobrana z zewnętrznego serwera (tzn. z serverUrl)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w metodzie main zawołaj metodę load na stworzonym obiekcie proxy więcej niż raz. Co możesz powiedzieć o czasu wykonania poszczególnych wywołań metody call?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413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12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614" y="1250263"/>
            <a:ext cx="109503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600" dirty="0">
              <a:solidFill>
                <a:srgbClr val="775973"/>
              </a:solidFill>
            </a:endParaRPr>
          </a:p>
          <a:p>
            <a:pPr algn="ctr"/>
            <a:r>
              <a:rPr lang="pl-PL" sz="2600" dirty="0">
                <a:solidFill>
                  <a:srgbClr val="775973"/>
                </a:solidFill>
              </a:rPr>
              <a:t> CEL ZADANIA</a:t>
            </a:r>
          </a:p>
          <a:p>
            <a:pPr algn="ctr"/>
            <a:r>
              <a:rPr lang="pl-PL" sz="2600" dirty="0">
                <a:solidFill>
                  <a:srgbClr val="775973"/>
                </a:solidFill>
              </a:rPr>
              <a:t>Stwórzmy proxy która ogranicza prawa do używania danego interfejsu w zależności od uprawnień użytkownika</a:t>
            </a:r>
          </a:p>
        </p:txBody>
      </p:sp>
    </p:spTree>
    <p:extLst>
      <p:ext uri="{BB962C8B-B14F-4D97-AF65-F5344CB8AC3E}">
        <p14:creationId xmlns:p14="http://schemas.microsoft.com/office/powerpoint/2010/main" val="780430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12 (pl.sdacademy.designpatterns.proxy.security)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324" y="1250263"/>
            <a:ext cx="11697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paczkę security i dodaj enum AccessType z wartościami READ i WRITE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enum Role z wartościami USER i ADMIN. Każda Rola posiada listę AccessType. USER podsiada READ, ADMIN posiada READ i WRITE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Zdefiniuj klasę Person która ma pola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klasę BuilderPerson</a:t>
            </a:r>
          </a:p>
          <a:p>
            <a:r>
              <a:rPr lang="pl-PL" sz="2600" dirty="0">
                <a:solidFill>
                  <a:srgbClr val="775973"/>
                </a:solidFill>
              </a:rPr>
              <a:t>(lub użyj @Builder)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interfejs PersonManager:</a:t>
            </a: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832390" y="2496758"/>
            <a:ext cx="4399004" cy="160043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phone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LocalDate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birthDate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numOfLogins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verified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76648" y="4455830"/>
            <a:ext cx="6359611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addPerson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(Person person)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deletePerson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emaial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List&lt;Person&gt;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getAllPeople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isPersonPresent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name)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validateEmail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email)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80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12 CD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093744"/>
            <a:ext cx="116977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implementację interfejsu PersonManager. addPerson powinien wyrzucić wyjatek w przypadki zduplikowanego maila w wewnętrzej liście elementów typu Person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Proxy typu Security dla implementacji stworzonej punkt wyżej, która przechowuje instancję klasy Person - osobę która zarządza listą Person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wywołaj przez proxy metody zmieniające zawartość listy użytkowników jeżeli zarządzający ma WRITE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wywołaj przez proxy metody proszące o zawartość jeżeli zarządzający ma READ access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5373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Decorator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093744"/>
            <a:ext cx="116977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Podczas działania programu, w zależności od pewnych zmiennych (np. środowisko) chcielibyśmy bazowy obiekt rozszerzać o pewne funkcjonalności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Rozwiązanie?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Zastosować decorator, czyli obiekt który rozszerza funkcjonalność klasy bazowej poprzez rozszerzenie klasy bazowej</a:t>
            </a: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9213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Decorator w javie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093744"/>
            <a:ext cx="1169773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BufferedReader dekoruje obiekt FileReader</a:t>
            </a:r>
          </a:p>
          <a:p>
            <a:r>
              <a:rPr lang="pl-PL" sz="2600" dirty="0">
                <a:solidFill>
                  <a:srgbClr val="775973"/>
                </a:solidFill>
              </a:rPr>
              <a:t>LineNumberReader dekoruje BufferedReader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  <a:p>
            <a:endParaRPr lang="pl-PL" sz="2600" dirty="0">
              <a:solidFill>
                <a:srgbClr val="775973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4227" y="1093744"/>
            <a:ext cx="8979243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LineNumberReader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File(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))))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().read()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().read()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LineNumberReader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().read()</a:t>
            </a:r>
            <a:r>
              <a:rPr kumimoji="0" 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94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Decorator - type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093744"/>
            <a:ext cx="116977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Dodające funkcjonalność (nowe metody)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Rozszerzające metody klasy bazowej/interfejsu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Jakim typem dekoratora jest BufferedReader dla klasy FileReader i dlaczego?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  <a:p>
            <a:endParaRPr lang="pl-PL" sz="2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2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D3F8F1-D132-4B08-B947-0637DE88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775973"/>
                </a:solidFill>
              </a:rPr>
              <a:t>CREATIONAL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46A36C-97F6-465D-86B7-66783E14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341"/>
            <a:ext cx="10515600" cy="4984074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Singleton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Builder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Prototype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AbstractFactory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Factory Method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25A794-9BF7-450C-8512-FCE507FF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835" y="6356350"/>
            <a:ext cx="5491853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728068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Decorator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093744"/>
            <a:ext cx="116977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Plusy?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jasne zastosowanie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nietrudna implementacja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Minusy?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możliwa spora ilość klas dekorujących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możliwe zmniejszona czytelność przy zastosowaniu wielu dekoratorów  </a:t>
            </a:r>
          </a:p>
          <a:p>
            <a:endParaRPr lang="pl-PL" sz="2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88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13 (pl.sdacademy.designpatterns.decorator)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093744"/>
            <a:ext cx="116977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interfejs EngineStarter z metodami: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77597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77597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implementację tego interfejsu - Car, która odpowiednio zmienia wartość pola typu boolean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dekorator CarEngineStatusBeforeLoggingDecorator, który przed włączeniem i wyłączeniem silnika loguje na ekran odpowiednią informację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dekorator CarEngineStatusAfterLoggingDecorator, który po włączeniu i wyłączeniu silnika loguje na ekran odpowiednią informację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w metodzie main wykorzystaj oba stworzone dekoratory aby na obiekcie Car po wywołaniu metody startEngine została zalogowana na ekranie informacja przed i po włączeniu silnika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775973"/>
              </a:solidFill>
            </a:endParaRPr>
          </a:p>
          <a:p>
            <a:r>
              <a:rPr lang="pl-PL" sz="2000" dirty="0">
                <a:solidFill>
                  <a:srgbClr val="775973"/>
                </a:solidFill>
              </a:rPr>
              <a:t>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94951" y="1455282"/>
            <a:ext cx="4026715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startEngine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stopEngine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123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14 (pl.sdacademy.designpatterns.decorator)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093744"/>
            <a:ext cx="116977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klasę abstrakcyjną PizzaBase i metodą displayPizzaContent która zwraca List&lt;String&gt; i dla tej klasy zwraca jeden element ’Base’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dwa dekoratory klasy PizzaBase - ThickPizzaBase i FlatPizzaBase które modyfikują wartość ’Base’ w zawartości klasy PizzaBase o odpowiedni przedrostek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dekorator klasy PizzaBase - WithCheesePizza. Dodaj ser do składników.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dekorator klasy PizzaBase - WithMushroomPizza. Dodaj pieczarki do składników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dekorator klasy PizzaBase - WithSalamiPizza. Dodaj salami do składników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Stwórz dekorator klasy PizzaBase - WithHamPizza. Dodaj cebulę i szynkę do składników.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775973"/>
                </a:solidFill>
              </a:rPr>
              <a:t>W metodzie main stwórz pizzę z szynką i pizzę salami za pomocą stworzonych dekoratorów. Wyświetl składniki stworzonej pizzy.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775973"/>
              </a:solidFill>
            </a:endParaRPr>
          </a:p>
          <a:p>
            <a:endParaRPr lang="pl-PL" sz="2000" dirty="0">
              <a:solidFill>
                <a:srgbClr val="775973"/>
              </a:solidFill>
            </a:endParaRPr>
          </a:p>
          <a:p>
            <a:endParaRPr lang="pl-PL" sz="2000" dirty="0">
              <a:solidFill>
                <a:srgbClr val="775973"/>
              </a:solidFill>
            </a:endParaRPr>
          </a:p>
          <a:p>
            <a:r>
              <a:rPr lang="pl-PL" sz="20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1085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STOP! Przypomnienie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093744"/>
            <a:ext cx="11697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>
                <a:solidFill>
                  <a:srgbClr val="775973"/>
                </a:solidFill>
              </a:rPr>
              <a:t>Jaki wzorzec użyć do dostosowania niepasującej implementacji do konkretnego interfejsu? 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>
                <a:solidFill>
                  <a:srgbClr val="775973"/>
                </a:solidFill>
              </a:rPr>
              <a:t>Jaki wzorzec projektowy użyć do dołożenia warstwy pomiędzy obiektem a jego klientem, który np. ogranicza możliwość wykonania pewnych operacji w zależności od praw użytkownika?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>
                <a:solidFill>
                  <a:srgbClr val="775973"/>
                </a:solidFill>
              </a:rPr>
              <a:t>Jaki wzorzec projektowy użyć do zalogowania wejścia do każdej metody publicznej w danej klasie?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>
                <a:solidFill>
                  <a:srgbClr val="775973"/>
                </a:solidFill>
              </a:rPr>
              <a:t>Jaki wzorzec projektowy użyć do stworzenia pojedynczej instancji klasy w całej aplikacji?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>
                <a:solidFill>
                  <a:srgbClr val="775973"/>
                </a:solidFill>
              </a:rPr>
              <a:t>Jaki wzorzec projektowy użyć do stworzenia skomplikowanego obiektu, w którym chcę ustawić wartości tylko części pól tej klasy?</a:t>
            </a:r>
          </a:p>
          <a:p>
            <a:endParaRPr lang="pl-PL" sz="2000" dirty="0">
              <a:solidFill>
                <a:srgbClr val="775973"/>
              </a:solidFill>
            </a:endParaRPr>
          </a:p>
          <a:p>
            <a:r>
              <a:rPr lang="pl-PL" sz="20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401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Facade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129" y="1093744"/>
            <a:ext cx="1169773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Problem? </a:t>
            </a:r>
          </a:p>
          <a:p>
            <a:r>
              <a:rPr lang="pl-PL" sz="2600" dirty="0">
                <a:solidFill>
                  <a:srgbClr val="775973"/>
                </a:solidFill>
              </a:rPr>
              <a:t>Jak uprościc ciąg wywołań potrzebny do uzyskania pewnego efektu?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Rozwiązanie</a:t>
            </a:r>
          </a:p>
          <a:p>
            <a:r>
              <a:rPr lang="pl-PL" sz="2600" dirty="0">
                <a:solidFill>
                  <a:srgbClr val="775973"/>
                </a:solidFill>
              </a:rPr>
              <a:t>Stworzyć </a:t>
            </a:r>
            <a:r>
              <a:rPr lang="pl-PL" sz="2600" b="1" dirty="0">
                <a:solidFill>
                  <a:srgbClr val="775973"/>
                </a:solidFill>
              </a:rPr>
              <a:t>fasadę</a:t>
            </a:r>
            <a:r>
              <a:rPr lang="pl-PL" sz="2600" dirty="0">
                <a:solidFill>
                  <a:srgbClr val="775973"/>
                </a:solidFill>
              </a:rPr>
              <a:t> czyli klasę która upraszcza interfejs i upraszcza wykonanie pewnej operacji.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Przykład: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zadanie administratora: przygotuj backupy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dostępne operacje administratora: skopiuj backup na serwerA, skopiuj plik na serwerB, skopiuj plik na serwerC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Fasada: skopiuj backupy na serwery (na serwer A,B,C)</a:t>
            </a: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557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Facade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05947" y="1274977"/>
            <a:ext cx="116977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00" dirty="0">
                <a:solidFill>
                  <a:srgbClr val="775973"/>
                </a:solidFill>
              </a:rPr>
              <a:t>Głowne zadania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pl-PL" sz="4000" dirty="0">
                <a:solidFill>
                  <a:srgbClr val="775973"/>
                </a:solidFill>
              </a:rPr>
              <a:t>UPROSZCZENIE INTERFEJSU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pl-PL" sz="4000" dirty="0">
                <a:solidFill>
                  <a:srgbClr val="775973"/>
                </a:solidFill>
              </a:rPr>
              <a:t>SCHOWANIE POZIOMU KOMPLIKACJI ZA PEWNĄ WARSTWĄ 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020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15 (pl.sdacademy.designpatterns.facade)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13" y="1325311"/>
            <a:ext cx="1169773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klasę Product z polami: name (String), id(String), price(String).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klasę AvailabilityService z metodą boolean isAvailable(Product product), która sprawdza czy produkt jest dostępny (niech zwrócony boolean będzie losowy)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klasę PaymentService z metodą pay(List&lt;Product&gt; product która przyjmuje listę produktów i wypisuje sumę zakupów na ekran i następnie ją zwraca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klasę ProductSearchService która zawiera statyczną listę produktów (stwórz 5 dowolnych typów produktów) i metodę searchById która zwraca Optional&lt;Product&gt;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Stwórz Fasadę do robienia zakupów z metodą buy, która przyjmuje listę id produktów które użytkownik chce kupić. Fasada powinna dokonać zakupu dostępnych produktów i zwracać sumę do zapłacenia.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rgbClr val="775973"/>
                </a:solidFill>
              </a:rPr>
              <a:t>Użyj stworzoną fasadę w metodzie main do zrobienia zakupów. Lista id produktów powinna przyjść w liscie argumentów programu.</a:t>
            </a:r>
          </a:p>
        </p:txBody>
      </p:sp>
    </p:spTree>
    <p:extLst>
      <p:ext uri="{BB962C8B-B14F-4D97-AF65-F5344CB8AC3E}">
        <p14:creationId xmlns:p14="http://schemas.microsoft.com/office/powerpoint/2010/main" val="1853239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Observer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13" y="1325311"/>
            <a:ext cx="1169773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Jak stworzyć relację jeden do wielu zależną w taki sposób, że aktualizacja pojedycznego obiektu aktualizuje wszystkie zależne jednocześnie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Rozwiązanie?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Zastosować Observer Pattern, tzn. połączyć zależne obiekty (Observery) z danym tematem (Subject) w taki  sposób, że Subject ma wiedzę nt. wszystkich obserwujących (dzięki czemu może ich poinformować o zmianach stanu)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Przykład:</a:t>
            </a:r>
          </a:p>
          <a:p>
            <a:r>
              <a:rPr lang="pl-PL" sz="2600" dirty="0">
                <a:solidFill>
                  <a:srgbClr val="775973"/>
                </a:solidFill>
              </a:rPr>
              <a:t>- Kanał na slacku!</a:t>
            </a:r>
          </a:p>
          <a:p>
            <a:r>
              <a:rPr lang="pl-PL" sz="2600" dirty="0">
                <a:solidFill>
                  <a:srgbClr val="775973"/>
                </a:solidFill>
              </a:rPr>
              <a:t>- JMS</a:t>
            </a:r>
          </a:p>
        </p:txBody>
      </p:sp>
    </p:spTree>
    <p:extLst>
      <p:ext uri="{BB962C8B-B14F-4D97-AF65-F5344CB8AC3E}">
        <p14:creationId xmlns:p14="http://schemas.microsoft.com/office/powerpoint/2010/main" val="75130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Observer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026" name="Picture 2" descr="Subject and Observer objects in the Observer pattern,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765" y="1692781"/>
            <a:ext cx="7762875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22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16 (pl.sdacademy.designpatterns.observer)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400" y="1333549"/>
            <a:ext cx="1169773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Subject, która ma pola: List&lt;Observer&gt; i value(int), i ma możliwość zarejestrowania Observera, zaktualizowanie pola value i poinformowaniu wszystkich observerów o aktualizacji wartości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abstrakcyjną Observer, która ma pole </a:t>
            </a:r>
            <a:r>
              <a:rPr lang="pl-PL" sz="2100" i="1" dirty="0">
                <a:solidFill>
                  <a:srgbClr val="775973"/>
                </a:solidFill>
              </a:rPr>
              <a:t>subject(Subject)</a:t>
            </a:r>
            <a:r>
              <a:rPr lang="pl-PL" sz="2100" dirty="0">
                <a:solidFill>
                  <a:srgbClr val="775973"/>
                </a:solidFill>
              </a:rPr>
              <a:t> i abstrakcyjną metodę </a:t>
            </a:r>
            <a:r>
              <a:rPr lang="pl-PL" sz="2100" i="1" dirty="0">
                <a:solidFill>
                  <a:srgbClr val="775973"/>
                </a:solidFill>
              </a:rPr>
              <a:t>void update()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3 implementacje klasy Observer, które w konstruktorze przyjmują Subject i subskrybują się do niego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ConcreteValueObserver, która w metodzie update() zawsze wypisuje wartość na ekran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ValueLoweredObserver która w metodzie update() wypisuje wartość na ekran tylko gdy zaktualizowana wartość jest mniejsza niż poprzednia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ByTenChangedObserver, która w metodzie update() wypisuje wartość na ekran jeżeli nowa wartość różni się przynajmniej o 10 od poprzedniej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W metodzie main stwórz Subject, każdy z typów observerów. Zasubsrykój je do obiektu typu Subject. Następnie kilka razy zaktualizuj wartość na obiekcie Subject i poinformuj wszystkich Obserwów o zmianach</a:t>
            </a:r>
          </a:p>
        </p:txBody>
      </p:sp>
    </p:spTree>
    <p:extLst>
      <p:ext uri="{BB962C8B-B14F-4D97-AF65-F5344CB8AC3E}">
        <p14:creationId xmlns:p14="http://schemas.microsoft.com/office/powerpoint/2010/main" val="235779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STRUCTURAL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Adapter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Bridge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Composite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Decorator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Facade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Flyweight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Proxy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3042322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17 (pl.sdacademy.designpatterns.observer)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400" y="1333549"/>
            <a:ext cx="116977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Wykorzystując wzorzec Observer stwórz implementację sumulującą rozmowę wielu użytkowników na Slacku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Chat (jako Subject) zawierający listę wiadomości na kanale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User (jako Observer), który może dołączyć do czatu i obserwować kolejne wiadomości na kanale, a także wysłać wiadomość na czat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W metodzie main stwórz czat, kilku użytkowników i przetestuj swoją implementację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Zmień implementację w taki sposób aby wykorzystać Obiektu typu Observer i Observable z paczki java.util</a:t>
            </a:r>
          </a:p>
        </p:txBody>
      </p:sp>
    </p:spTree>
    <p:extLst>
      <p:ext uri="{BB962C8B-B14F-4D97-AF65-F5344CB8AC3E}">
        <p14:creationId xmlns:p14="http://schemas.microsoft.com/office/powerpoint/2010/main" val="743524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Command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400" y="1333549"/>
            <a:ext cx="11697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400" dirty="0">
                <a:solidFill>
                  <a:srgbClr val="775973"/>
                </a:solidFill>
              </a:rPr>
              <a:t>Jak stworzyć obiekt na którym można wywołać dany efekt ale również go </a:t>
            </a:r>
            <a:r>
              <a:rPr lang="pl-PL" sz="2400" b="1" dirty="0">
                <a:solidFill>
                  <a:srgbClr val="775973"/>
                </a:solidFill>
              </a:rPr>
              <a:t>cofnąć</a:t>
            </a:r>
            <a:r>
              <a:rPr lang="pl-PL" sz="2400" dirty="0">
                <a:solidFill>
                  <a:srgbClr val="775973"/>
                </a:solidFill>
              </a:rPr>
              <a:t> w dowolnym momencie? </a:t>
            </a:r>
          </a:p>
          <a:p>
            <a:endParaRPr lang="pl-PL" sz="2400" dirty="0">
              <a:solidFill>
                <a:srgbClr val="775973"/>
              </a:solidFill>
            </a:endParaRPr>
          </a:p>
          <a:p>
            <a:r>
              <a:rPr lang="pl-PL" sz="2400" dirty="0">
                <a:solidFill>
                  <a:srgbClr val="775973"/>
                </a:solidFill>
              </a:rPr>
              <a:t>Rozwiązanie</a:t>
            </a:r>
          </a:p>
          <a:p>
            <a:r>
              <a:rPr lang="pl-PL" sz="2400" dirty="0">
                <a:solidFill>
                  <a:srgbClr val="775973"/>
                </a:solidFill>
              </a:rPr>
              <a:t>Zastosować komendę, tzn. opakować dany proces w obiekt który może np. wykonać proces lub go cofnąć do pierwotnego stanu.</a:t>
            </a:r>
          </a:p>
          <a:p>
            <a:endParaRPr lang="pl-PL" sz="2400" dirty="0">
              <a:solidFill>
                <a:srgbClr val="775973"/>
              </a:solidFill>
            </a:endParaRPr>
          </a:p>
          <a:p>
            <a:endParaRPr lang="pl-PL" sz="24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84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Command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400" y="1333549"/>
            <a:ext cx="1169773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775973"/>
                </a:solidFill>
              </a:rPr>
              <a:t>Przykłady: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skopiuj pliki z katalogu A do katalogu B (tzn. wykonaj proces)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usuń pliki z katalogu B przed chwilą skopiowane z katalogu A (tzn. config efekt wykonania procesu)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77597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wystartuj film (tzn. wykonaj proces)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zastopuj film (tzn. config efekt wykonanego procesu)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77597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podczas kupowania produktów w sklepie, po podaniu danych przejdź do etapu wyboru metody płatności (tzn. wykonaj proces)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wróć do etapu podawania danych (tzn. config efekt wykonanego procesu polegającego na potwierdzeniu danych)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77597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775973"/>
                </a:solidFill>
              </a:rPr>
              <a:t>git i opcja revert lub reset --soft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>
              <a:solidFill>
                <a:srgbClr val="775973"/>
              </a:solidFill>
            </a:endParaRPr>
          </a:p>
          <a:p>
            <a:endParaRPr lang="pl-PL" sz="2400" dirty="0">
              <a:solidFill>
                <a:srgbClr val="775973"/>
              </a:solidFill>
            </a:endParaRPr>
          </a:p>
          <a:p>
            <a:endParaRPr lang="pl-PL" sz="24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582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18 (pl.sdacademy.designpatterns.command)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400" y="1333549"/>
            <a:ext cx="1169773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775973"/>
                </a:solidFill>
              </a:rPr>
              <a:t>Stwórz interfejs CommandBase z metodami execute() i undo()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775973"/>
                </a:solidFill>
              </a:rPr>
              <a:t>Stwórz POJO UserData z polami name, surname, email, password (wszystkie typu String)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775973"/>
                </a:solidFill>
              </a:rPr>
              <a:t>Stwórz klasę UserRepository, która przechowuje listę użytkowników. Dodaj metodę addUser(UserData user) i removeUser(UserData userData). Dodaj metodę toString która wyświetla przynajmniej imiona wszystkich użytkowników.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775973"/>
                </a:solidFill>
              </a:rPr>
              <a:t>stwórz klasę UserRegistrationCommand która implementuje interfejt CommandBase. W konstruktorze tej klasy wykorzystaj UserRepository i UserData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775973"/>
                </a:solidFill>
              </a:rPr>
              <a:t>w metodzie main stwórz instancję klasy UserRepository, dwóch użytkowników i komendę dla każdego z nich, wykonaj obie komendy, wyświetl użytkowników w repozytorium, a następnie cofnij ich wykonanie i potwierdź fakt braku użytkowników w repozytorium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4161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19 (pl.sdacademy.designpatterns.command)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>
                <a:solidFill>
                  <a:srgbClr val="775973"/>
                </a:solidFill>
              </a:rPr>
              <a:t>Wykorzystując wzorzec projektory Command, stwórz klasę odzwiercierdlającą zachowanie pilota do telewizora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dodaj możliwość zmiany kanału,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dodaj możliwość powrotu na poprzedni nr kanału.</a:t>
            </a:r>
          </a:p>
          <a:p>
            <a:endParaRPr lang="pl-PL" sz="2100" dirty="0">
              <a:solidFill>
                <a:srgbClr val="775973"/>
              </a:solidFill>
            </a:endParaRPr>
          </a:p>
          <a:p>
            <a:r>
              <a:rPr lang="pl-PL" sz="2100" dirty="0">
                <a:solidFill>
                  <a:srgbClr val="775973"/>
                </a:solidFill>
              </a:rPr>
              <a:t>Przykład oczekiwanego zachowania: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Pierwszy włączony kanał to nr 5. Powrót na poprzedni kanał nie zmienia aktualnego kanału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Kanał zostaje przełączony na nr 8. Powrót na poprzedni kanał zmienia aktulny kanał na nr 5. Wykonanie akcji powrót po raz kolejny powoduje przełączenie kanału na nr 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Przetestuj to zachowanie w metodzie main()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BONUS: przetestuj to zachowanie za pomocą testów napisanych z wykorzystaniem biblioteki JUnit.</a:t>
            </a:r>
          </a:p>
        </p:txBody>
      </p:sp>
    </p:spTree>
    <p:extLst>
      <p:ext uri="{BB962C8B-B14F-4D97-AF65-F5344CB8AC3E}">
        <p14:creationId xmlns:p14="http://schemas.microsoft.com/office/powerpoint/2010/main" val="3750433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Memento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100" dirty="0">
                <a:solidFill>
                  <a:srgbClr val="775973"/>
                </a:solidFill>
              </a:rPr>
              <a:t>Jak zachować stan obiektu (bez naruszenia zasad SOLID) w taki sposób aby móc w dowolnym momencie przywrócić stan obiektu.</a:t>
            </a:r>
          </a:p>
          <a:p>
            <a:endParaRPr lang="pl-PL" sz="2100" dirty="0">
              <a:solidFill>
                <a:srgbClr val="775973"/>
              </a:solidFill>
            </a:endParaRPr>
          </a:p>
          <a:p>
            <a:r>
              <a:rPr lang="pl-PL" sz="2100" dirty="0">
                <a:solidFill>
                  <a:srgbClr val="775973"/>
                </a:solidFill>
              </a:rPr>
              <a:t>Przykładowe problemy rozwiązywane przez design pattern Memento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zapisywanie stanu gry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zapisywanie stanu pliku w edytorze tekstkowym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  <a:p>
            <a:r>
              <a:rPr lang="pl-PL" sz="2100" dirty="0">
                <a:solidFill>
                  <a:srgbClr val="775973"/>
                </a:solidFill>
              </a:rPr>
              <a:t>Ważne!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klasa implementująca stan obiektu który przechowuje powinna mieć takie same pola</a:t>
            </a:r>
          </a:p>
        </p:txBody>
      </p:sp>
    </p:spTree>
    <p:extLst>
      <p:ext uri="{BB962C8B-B14F-4D97-AF65-F5344CB8AC3E}">
        <p14:creationId xmlns:p14="http://schemas.microsoft.com/office/powerpoint/2010/main" val="2886601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20 (pl.sdacademy.designpatterns.memento)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(EditorText) która przechowuje aktualną zawartość pola tekstowego w edytorze tekstowym. Klasa ta posiada jedno pole z aktualna wartością tekstu na ekranie(String). Dodaj metodę addText, która dodaj wartość do zapisanej wartości tesktu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EditorTextMemento bedąca obiektem Memento dla klasy EditorText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EditorTextMementoManager która zarządza </a:t>
            </a:r>
            <a:r>
              <a:rPr lang="pl-PL" sz="2100">
                <a:solidFill>
                  <a:srgbClr val="775973"/>
                </a:solidFill>
              </a:rPr>
              <a:t>listą memento jako stos. </a:t>
            </a:r>
            <a:r>
              <a:rPr lang="pl-PL" sz="2100" dirty="0">
                <a:solidFill>
                  <a:srgbClr val="775973"/>
                </a:solidFill>
              </a:rPr>
              <a:t>Niech memento będzie typu ArrayDeque. Dodaj metodę save i restore (która odpowiednio zmienia ArrayDeque wewnątrz klasy)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W klasie EditorText dodaj metodę restoreFromMemento, która przywraca stan wartośc tekstu edytora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w metodzie main przetestuj swoją implementację zmieniając i zapisując wartość edytora tekstowego kilka razy, a następnie przywracając kolejne zapisane stany.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8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21 (pl.sdacademy.designpatterns.memento)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Zmień sposób przechwywania danych w klasie EditorText z poprzedniego ćwiczenia. Niech String będzie zastąpiony przez mapę, która danemu nr linii (zaczynając od 1) będzie przypisywała tekst występujący w linii o danym numerze. </a:t>
            </a:r>
            <a:r>
              <a:rPr lang="pl-PL" sz="2100">
                <a:solidFill>
                  <a:srgbClr val="775973"/>
                </a:solidFill>
              </a:rPr>
              <a:t>Dostosuj resztę klas w tej paczce do tej zmiany</a:t>
            </a:r>
            <a:endParaRPr lang="pl-PL" sz="2100" dirty="0">
              <a:solidFill>
                <a:srgbClr val="77597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82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Strategy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100" dirty="0">
                <a:solidFill>
                  <a:srgbClr val="775973"/>
                </a:solidFill>
              </a:rPr>
              <a:t>Jak zdefiniować grupę algorytmów które można zamiennie wykorzystać w czasie wykonywania się programu</a:t>
            </a:r>
          </a:p>
          <a:p>
            <a:endParaRPr lang="pl-PL" sz="2100" dirty="0">
              <a:solidFill>
                <a:srgbClr val="775973"/>
              </a:solidFill>
            </a:endParaRPr>
          </a:p>
          <a:p>
            <a:r>
              <a:rPr lang="pl-PL" sz="2100" dirty="0">
                <a:solidFill>
                  <a:srgbClr val="775973"/>
                </a:solidFill>
              </a:rPr>
              <a:t>Rozwiązanie</a:t>
            </a:r>
          </a:p>
          <a:p>
            <a:r>
              <a:rPr lang="pl-PL" sz="2100" dirty="0">
                <a:solidFill>
                  <a:srgbClr val="775973"/>
                </a:solidFill>
              </a:rPr>
              <a:t>Wykorzystać strategię, tzn. w zależności od czynników zewnętrznych (konfiguracja, wybór użytkownika) wybrać daną implementację algorytmu</a:t>
            </a:r>
          </a:p>
          <a:p>
            <a:endParaRPr lang="pl-PL" sz="2100" dirty="0">
              <a:solidFill>
                <a:srgbClr val="775973"/>
              </a:solidFill>
            </a:endParaRPr>
          </a:p>
          <a:p>
            <a:r>
              <a:rPr lang="pl-PL" sz="2100" dirty="0">
                <a:solidFill>
                  <a:srgbClr val="775973"/>
                </a:solidFill>
              </a:rPr>
              <a:t>Przykłady:</a:t>
            </a:r>
          </a:p>
          <a:p>
            <a:pPr marL="342900" indent="-342900">
              <a:buFontTx/>
              <a:buChar char="-"/>
            </a:pPr>
            <a:r>
              <a:rPr lang="pl-PL" sz="2100" dirty="0">
                <a:solidFill>
                  <a:srgbClr val="775973"/>
                </a:solidFill>
              </a:rPr>
              <a:t>w zależności od systemu wybierz inny domyślny rozszerzenie pliku z certyfikatami</a:t>
            </a:r>
          </a:p>
          <a:p>
            <a:pPr marL="342900" indent="-342900">
              <a:buFontTx/>
              <a:buChar char="-"/>
            </a:pPr>
            <a:r>
              <a:rPr lang="pl-PL" sz="2100" dirty="0">
                <a:solidFill>
                  <a:srgbClr val="775973"/>
                </a:solidFill>
              </a:rPr>
              <a:t>w zależności od dostępnego czasu wybierz inną siłe algorytmu hashującego hasło</a:t>
            </a:r>
          </a:p>
          <a:p>
            <a:pPr marL="342900" indent="-342900">
              <a:buFontTx/>
              <a:buChar char="-"/>
            </a:pPr>
            <a:r>
              <a:rPr lang="pl-PL" sz="2100" dirty="0">
                <a:solidFill>
                  <a:srgbClr val="775973"/>
                </a:solidFill>
              </a:rPr>
              <a:t>w zależności od trybu systemu (recovery, safe mode, normal) wybierz wygląd okienek</a:t>
            </a:r>
          </a:p>
        </p:txBody>
      </p:sp>
    </p:spTree>
    <p:extLst>
      <p:ext uri="{BB962C8B-B14F-4D97-AF65-F5344CB8AC3E}">
        <p14:creationId xmlns:p14="http://schemas.microsoft.com/office/powerpoint/2010/main" val="20489700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Strategy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W zależności od kontekstu, klient wybiera odpowiednią strategię</a:t>
            </a:r>
          </a:p>
        </p:txBody>
      </p:sp>
      <p:pic>
        <p:nvPicPr>
          <p:cNvPr id="1028" name="Picture 4" descr="Znalezione obrazy dla zapytania strategy design pattern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12" y="2471353"/>
            <a:ext cx="3653137" cy="22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13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Behavioral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Chain of Responsibility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Command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Interpreter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Iterator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Mediator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Memento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Observer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State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Strategy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Template Method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Visitor</a:t>
            </a:r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648839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Ćwiczenie 22 (pl.sdacademy.designpatterns.strategy)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interfejs SecretKeyGenerationStrategy, który posiada metodę generate() zwracającą obiekt SecretKey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3 strategie generowania SecretKey: AES, DES i HmacSHA256. Każda implementacja w metodzie generate() tworzy KeyGenerator odpowiedniego typu, inicjuje go obiektem SecureRandom i następnie zwraca wygenerowany klucz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SecretKeyGenerator, która w konstruktorze przyjmuje instancję obiektu implementującego interfejs SecretKeyGenerationStrategy, i posiada metodę create(), która zwraca wygenerowany SecretKey odpowiednią strategią.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Dodaj metodę do klasy SecretKeyGenerator pozwalającą zmieniać strategię generowania SecretKey.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W metodzie main przetestuj generowanie kluczy za pomocą klasy SecretKeyGenerator i różnych strategii, wypisz na ekran algorytm jaki został użyty do stworzenia danego klucza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891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TEMPLATE PATTERN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>
                <a:solidFill>
                  <a:srgbClr val="775973"/>
                </a:solidFill>
              </a:rPr>
              <a:t>PROBLEM?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Jak stworzyć szkielet algorytmu w taki sposób aby łatwo podmieniać jego </a:t>
            </a:r>
            <a:r>
              <a:rPr lang="pl-PL" sz="2100" b="1" dirty="0">
                <a:solidFill>
                  <a:srgbClr val="775973"/>
                </a:solidFill>
              </a:rPr>
              <a:t>CZĘŚCI?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100" b="1" dirty="0">
              <a:solidFill>
                <a:srgbClr val="775973"/>
              </a:solidFill>
            </a:endParaRPr>
          </a:p>
          <a:p>
            <a:r>
              <a:rPr lang="pl-PL" sz="2100" dirty="0">
                <a:solidFill>
                  <a:srgbClr val="775973"/>
                </a:solidFill>
              </a:rPr>
              <a:t>Rozwiązanie</a:t>
            </a:r>
          </a:p>
          <a:p>
            <a:r>
              <a:rPr lang="pl-PL" sz="2100" dirty="0">
                <a:solidFill>
                  <a:srgbClr val="775973"/>
                </a:solidFill>
              </a:rPr>
              <a:t>Zaimplementować szkielet algorytmu (najczęściej w klasie abstrakcyjnej), podzielić go na części (najczęściej na osobne metody) w taki sposób aby w klasach dziedziczących nadpisać interesujące dla nas części</a:t>
            </a:r>
          </a:p>
          <a:p>
            <a:endParaRPr lang="pl-PL" sz="2100" dirty="0">
              <a:solidFill>
                <a:srgbClr val="775973"/>
              </a:solidFill>
            </a:endParaRPr>
          </a:p>
          <a:p>
            <a:r>
              <a:rPr lang="pl-PL" sz="2100" dirty="0">
                <a:solidFill>
                  <a:srgbClr val="775973"/>
                </a:solidFill>
              </a:rPr>
              <a:t>Przykład</a:t>
            </a:r>
          </a:p>
          <a:p>
            <a:r>
              <a:rPr lang="pl-PL" sz="2100" dirty="0">
                <a:solidFill>
                  <a:srgbClr val="775973"/>
                </a:solidFill>
              </a:rPr>
              <a:t>Algorytm opisujący działanie linii produkcyjnej wytwarzające dwa modele samochodów na tym samym typie podłogi</a:t>
            </a:r>
          </a:p>
          <a:p>
            <a:endParaRPr lang="pl-PL" sz="21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9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23 (pl.sdacademy.designpatterns.template)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>
                <a:solidFill>
                  <a:srgbClr val="775973"/>
                </a:solidFill>
              </a:rPr>
              <a:t>Stwórz szkielet testu wydajnościowego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klasę abstrakcyjną PerformanceTestTemplate a niej 3 metody abstrakcyjne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void testIteration() - wykonująca pojedynczą iterację testu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int getWarmupIterationsNum() - zwracająca ilość iteracji rozgrzewających JVM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int getIterationsNum() - zwracająca ilość iteracji w teście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dodaj metodę void run() która najpierw wykonuje rozgrzewkowe iteracje testu, a następnie właściwe iteracje testu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zmierz i wyświetl średni czas wykonania pojedynczej iteracji</a:t>
            </a:r>
          </a:p>
        </p:txBody>
      </p:sp>
    </p:spTree>
    <p:extLst>
      <p:ext uri="{BB962C8B-B14F-4D97-AF65-F5344CB8AC3E}">
        <p14:creationId xmlns:p14="http://schemas.microsoft.com/office/powerpoint/2010/main" val="8179572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CD Ćwiczenie 23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>
                <a:solidFill>
                  <a:srgbClr val="775973"/>
                </a:solidFill>
              </a:rPr>
              <a:t>Dodaj implementację klasy PerformanceTestTemplate która w czasie pojedynczej iteracji: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generuje listę 10000 losowych liczb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sortuje wartości w liscie, od najmniejsze do największej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  <a:p>
            <a:r>
              <a:rPr lang="pl-PL" sz="2100" dirty="0">
                <a:solidFill>
                  <a:srgbClr val="775973"/>
                </a:solidFill>
              </a:rPr>
              <a:t>Dodaj kolejną implementację klasy PerformanceTestTemplate która w czasie pojedynczej iteracji: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generuje string za pomocą konkatenacji w taki sposób że 10000 dodaje w niego losową cyfrę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  <a:p>
            <a:r>
              <a:rPr lang="pl-PL" sz="2100" dirty="0">
                <a:solidFill>
                  <a:srgbClr val="775973"/>
                </a:solidFill>
              </a:rPr>
              <a:t>W metodzie main uruchom oba testy.</a:t>
            </a:r>
          </a:p>
          <a:p>
            <a:endParaRPr lang="pl-PL" sz="21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754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INTERPRETER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100" dirty="0">
                <a:solidFill>
                  <a:srgbClr val="775973"/>
                </a:solidFill>
              </a:rPr>
              <a:t>Jak stworzyć obiekt, który nas zrozumie? </a:t>
            </a:r>
            <a:r>
              <a:rPr lang="pl-PL" sz="2100" dirty="0">
                <a:solidFill>
                  <a:srgbClr val="775973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pl-PL" sz="2100" dirty="0">
                <a:solidFill>
                  <a:srgbClr val="775973"/>
                </a:solidFill>
                <a:sym typeface="Wingdings" panose="05000000000000000000" pitchFamily="2" charset="2"/>
              </a:rPr>
              <a:t>Jak przetłumaczyć nasze ’komendy’ na konkretne polecenia dla programu?</a:t>
            </a:r>
          </a:p>
          <a:p>
            <a:endParaRPr lang="pl-PL" sz="2100" dirty="0">
              <a:solidFill>
                <a:srgbClr val="775973"/>
              </a:solidFill>
              <a:sym typeface="Wingdings" panose="05000000000000000000" pitchFamily="2" charset="2"/>
            </a:endParaRPr>
          </a:p>
          <a:p>
            <a:endParaRPr lang="pl-PL" sz="2100" dirty="0">
              <a:solidFill>
                <a:srgbClr val="775973"/>
              </a:solidFill>
              <a:sym typeface="Wingdings" panose="05000000000000000000" pitchFamily="2" charset="2"/>
            </a:endParaRPr>
          </a:p>
          <a:p>
            <a:r>
              <a:rPr lang="pl-PL" sz="2100" dirty="0">
                <a:solidFill>
                  <a:srgbClr val="775973"/>
                </a:solidFill>
                <a:sym typeface="Wingdings" panose="05000000000000000000" pitchFamily="2" charset="2"/>
              </a:rPr>
              <a:t>Rozwiązanie</a:t>
            </a:r>
          </a:p>
          <a:p>
            <a:r>
              <a:rPr lang="pl-PL" sz="2100" dirty="0">
                <a:solidFill>
                  <a:srgbClr val="775973"/>
                </a:solidFill>
                <a:sym typeface="Wingdings" panose="05000000000000000000" pitchFamily="2" charset="2"/>
              </a:rPr>
              <a:t>Stworzyć interpreter czyli obiekt który potrafi przetworzyć nasze polecenia na listę zadań do wykonania.</a:t>
            </a:r>
            <a:endParaRPr lang="pl-PL" sz="21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457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Ćwiczenia 24 (pl.sdacademy.designpatterns.interpreter)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162" y="1358263"/>
            <a:ext cx="1169773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Stwórz interfejt Interpreter z metodą interpreter(String)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Dodaj implementację interpretatora który jest w stanie zrozumieć operację na dwóch liczbach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dodawania np. ”2 + 3”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odejmowania np. ”3 - 1”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mnożenia, np. ”3 * 5”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dzielenia, np. ”5 / 2”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reszty z dzielenia, np. ”10 // 4”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potęgowania, np. ”2 ^ 3”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Przetestuj swoją implementację w mainie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100" dirty="0">
                <a:solidFill>
                  <a:srgbClr val="775973"/>
                </a:solidFill>
              </a:rPr>
              <a:t>Dodaj możliwość wykonywania wielu działań na raz (bez zachowania matematycznej kolejności wykonywania działań), np. ”3 * 7 / 2 // 3”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l-PL" sz="21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82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DESIGN PATTERNS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13" y="1325311"/>
            <a:ext cx="113278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l-PL" sz="4000" dirty="0">
              <a:solidFill>
                <a:srgbClr val="775973"/>
              </a:solidFill>
            </a:endParaRPr>
          </a:p>
          <a:p>
            <a:pPr algn="ctr"/>
            <a:endParaRPr lang="pl-PL" sz="4000" dirty="0">
              <a:solidFill>
                <a:srgbClr val="775973"/>
              </a:solidFill>
            </a:endParaRPr>
          </a:p>
          <a:p>
            <a:pPr algn="ctr"/>
            <a:endParaRPr lang="pl-PL" sz="4000" dirty="0">
              <a:solidFill>
                <a:srgbClr val="775973"/>
              </a:solidFill>
            </a:endParaRPr>
          </a:p>
          <a:p>
            <a:pPr algn="ctr"/>
            <a:r>
              <a:rPr lang="pl-PL" sz="4000" dirty="0">
                <a:solidFill>
                  <a:srgbClr val="775973"/>
                </a:solidFill>
              </a:rPr>
              <a:t>Zawartość dodatkowa</a:t>
            </a:r>
          </a:p>
        </p:txBody>
      </p:sp>
    </p:spTree>
    <p:extLst>
      <p:ext uri="{BB962C8B-B14F-4D97-AF65-F5344CB8AC3E}">
        <p14:creationId xmlns:p14="http://schemas.microsoft.com/office/powerpoint/2010/main" val="6491506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Prototype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13" y="1325311"/>
            <a:ext cx="116977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Chcemy stworzyć wiele obiektów tego samego typu, która część ze swoich pól ma zawsze taką samą wartość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Rozwiązanie?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Stworzyć prototyp tzn. klasę która kopiuje częściowo przygotowany obiekt</a:t>
            </a:r>
          </a:p>
          <a:p>
            <a:endParaRPr lang="pl-PL" sz="2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39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Prototype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026" name="Picture 2" descr="https://www.codecompiled.com/wp-content/uploads/2015/09/Prototype-Design-Patte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0" y="1297494"/>
            <a:ext cx="65436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113" y="1325311"/>
            <a:ext cx="116977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Podczas używania wzorca Prototype weźmy pod uwagę </a:t>
            </a:r>
            <a:r>
              <a:rPr lang="pl-PL" sz="2600" b="1" dirty="0">
                <a:solidFill>
                  <a:srgbClr val="775973"/>
                </a:solidFill>
              </a:rPr>
              <a:t>ilość</a:t>
            </a:r>
            <a:r>
              <a:rPr lang="pl-PL" sz="2600" dirty="0">
                <a:solidFill>
                  <a:srgbClr val="775973"/>
                </a:solidFill>
              </a:rPr>
              <a:t> kopiowanych obiektów</a:t>
            </a:r>
          </a:p>
        </p:txBody>
      </p:sp>
    </p:spTree>
    <p:extLst>
      <p:ext uri="{BB962C8B-B14F-4D97-AF65-F5344CB8AC3E}">
        <p14:creationId xmlns:p14="http://schemas.microsoft.com/office/powerpoint/2010/main" val="1659715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Bridge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13" y="1325311"/>
            <a:ext cx="116977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Uwaga! Często mylony z wzorcem Adapter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Bridge to wzorzec projektowy, który rozłącza abstrakcje i implementacje na dwie osobne hierarchie</a:t>
            </a:r>
          </a:p>
        </p:txBody>
      </p:sp>
    </p:spTree>
    <p:extLst>
      <p:ext uri="{BB962C8B-B14F-4D97-AF65-F5344CB8AC3E}">
        <p14:creationId xmlns:p14="http://schemas.microsoft.com/office/powerpoint/2010/main" val="3285912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Singleton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Problem?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Stworzenie klasy, która w danej aplikacji może być stworzona tylko </a:t>
            </a:r>
            <a:r>
              <a:rPr lang="pl-PL" b="1" dirty="0"/>
              <a:t>RAZ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b="1" dirty="0"/>
          </a:p>
          <a:p>
            <a:pPr algn="l"/>
            <a:r>
              <a:rPr lang="pl-PL" dirty="0"/>
              <a:t>Każda klasa która chce skorzystać</a:t>
            </a:r>
          </a:p>
          <a:p>
            <a:pPr algn="l"/>
            <a:r>
              <a:rPr lang="pl-PL" dirty="0"/>
              <a:t>z singletonu korzysta z dokładnie tej</a:t>
            </a:r>
          </a:p>
          <a:p>
            <a:pPr algn="l"/>
            <a:r>
              <a:rPr lang="pl-PL" dirty="0"/>
              <a:t>samej </a:t>
            </a:r>
            <a:r>
              <a:rPr lang="pl-PL" b="1" dirty="0"/>
              <a:t>instancji</a:t>
            </a:r>
            <a:r>
              <a:rPr lang="pl-PL" dirty="0"/>
              <a:t>.</a:t>
            </a:r>
          </a:p>
          <a:p>
            <a:pPr algn="l"/>
            <a:endParaRPr lang="pl-PL" b="1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pic>
        <p:nvPicPr>
          <p:cNvPr id="1026" name="Picture 2" descr="https://i1.wp.com/www.javagists.com/wp-content/uploads/2017/09/singleton-pattern-Overview.png?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22" y="2749378"/>
            <a:ext cx="4552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777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Bridge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113" y="1325311"/>
            <a:ext cx="116977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                    BEZ BRIDGU                                                       Z BRIDGEM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7" y="2070731"/>
            <a:ext cx="4105275" cy="3590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59" y="3385181"/>
            <a:ext cx="7141433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62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Flyweight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13" y="1325311"/>
            <a:ext cx="116977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Problem?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Potrzebujemy stworzyć wiele obiektów... </a:t>
            </a:r>
          </a:p>
          <a:p>
            <a:r>
              <a:rPr lang="pl-PL" sz="2600" dirty="0">
                <a:solidFill>
                  <a:srgbClr val="775973"/>
                </a:solidFill>
              </a:rPr>
              <a:t>Naprawdę wiele...</a:t>
            </a:r>
          </a:p>
          <a:p>
            <a:r>
              <a:rPr lang="pl-PL" sz="2600" dirty="0">
                <a:solidFill>
                  <a:srgbClr val="775973"/>
                </a:solidFill>
              </a:rPr>
              <a:t>Tak dużo, że serwer może mieć za mało pamięci aby stworzyć ilość instancji jaką potrzebujemy. Wiele z tych obiektów jest do siebie podobnych.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Rozwiązanie?</a:t>
            </a:r>
          </a:p>
          <a:p>
            <a:r>
              <a:rPr lang="pl-PL" sz="2600" dirty="0">
                <a:solidFill>
                  <a:srgbClr val="775973"/>
                </a:solidFill>
              </a:rPr>
              <a:t>Stworzyć </a:t>
            </a:r>
            <a:r>
              <a:rPr lang="pl-PL" sz="2600" b="1" dirty="0">
                <a:solidFill>
                  <a:srgbClr val="775973"/>
                </a:solidFill>
              </a:rPr>
              <a:t>jeden </a:t>
            </a:r>
            <a:r>
              <a:rPr lang="pl-PL" sz="2600" dirty="0">
                <a:solidFill>
                  <a:srgbClr val="775973"/>
                </a:solidFill>
              </a:rPr>
              <a:t>obiekt który zawiera dane wspólne dla wielu obiektów i jest dla nich referencją.</a:t>
            </a:r>
          </a:p>
          <a:p>
            <a:r>
              <a:rPr lang="pl-PL" sz="2600" dirty="0">
                <a:solidFill>
                  <a:srgbClr val="775973"/>
                </a:solidFill>
              </a:rPr>
              <a:t>Obiekt docelowy zawiera referencję do danych wspólnego obiektu + ewentualnie dane potrzebne do rozróżnienia go od innych tego samego typu.</a:t>
            </a:r>
          </a:p>
        </p:txBody>
      </p:sp>
    </p:spTree>
    <p:extLst>
      <p:ext uri="{BB962C8B-B14F-4D97-AF65-F5344CB8AC3E}">
        <p14:creationId xmlns:p14="http://schemas.microsoft.com/office/powerpoint/2010/main" val="3213626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Flyweight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13" y="1325311"/>
            <a:ext cx="116977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Przykład. </a:t>
            </a:r>
          </a:p>
          <a:p>
            <a:r>
              <a:rPr lang="pl-PL" sz="2600" dirty="0">
                <a:solidFill>
                  <a:srgbClr val="775973"/>
                </a:solidFill>
              </a:rPr>
              <a:t>Tworzymy repozytorium reprezentujące listę samochdów w fabryce produkującą konkretny model samochodu (tzn. ma taki sam silnik, wyposażenie, skrzynię biegów i inne elementy </a:t>
            </a:r>
            <a:r>
              <a:rPr lang="pl-PL" sz="2600">
                <a:solidFill>
                  <a:srgbClr val="775973"/>
                </a:solidFill>
              </a:rPr>
              <a:t>mechaniczne)</a:t>
            </a:r>
            <a:endParaRPr lang="pl-PL" sz="2600" dirty="0">
              <a:solidFill>
                <a:srgbClr val="775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546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314E33-4CE1-4681-AFD9-318B33CB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dirty="0"/>
              <a:t>Iterator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52BB43C-3784-4D53-BC52-12E2D03D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1009" y="6356350"/>
            <a:ext cx="5618921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13" y="1325311"/>
            <a:ext cx="116977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rgbClr val="775973"/>
                </a:solidFill>
              </a:rPr>
              <a:t>Problem? </a:t>
            </a:r>
          </a:p>
          <a:p>
            <a:r>
              <a:rPr lang="pl-PL" sz="2600" dirty="0">
                <a:solidFill>
                  <a:srgbClr val="775973"/>
                </a:solidFill>
              </a:rPr>
              <a:t>Jak zapewnić sekwencyjny dostęp do obiektów które są zgrupowane w innym obiekcie?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Rozwiązanie</a:t>
            </a:r>
          </a:p>
          <a:p>
            <a:r>
              <a:rPr lang="pl-PL" sz="2600" dirty="0">
                <a:solidFill>
                  <a:srgbClr val="775973"/>
                </a:solidFill>
              </a:rPr>
              <a:t>Stworzyć iterator czyli interfejs dający możliwość do poruszania po kontenerze.</a:t>
            </a:r>
          </a:p>
          <a:p>
            <a:endParaRPr lang="pl-PL" sz="2600" dirty="0">
              <a:solidFill>
                <a:srgbClr val="775973"/>
              </a:solidFill>
            </a:endParaRPr>
          </a:p>
          <a:p>
            <a:r>
              <a:rPr lang="pl-PL" sz="2600" dirty="0">
                <a:solidFill>
                  <a:srgbClr val="775973"/>
                </a:solidFill>
              </a:rPr>
              <a:t>Rodzaje iteratorów</a:t>
            </a:r>
          </a:p>
          <a:p>
            <a:pPr marL="457200" indent="-457200">
              <a:buFontTx/>
              <a:buChar char="-"/>
            </a:pPr>
            <a:r>
              <a:rPr lang="pl-PL" sz="2600" dirty="0">
                <a:solidFill>
                  <a:srgbClr val="775973"/>
                </a:solidFill>
              </a:rPr>
              <a:t>forward iterator</a:t>
            </a:r>
          </a:p>
          <a:p>
            <a:pPr marL="457200" indent="-457200">
              <a:buFontTx/>
              <a:buChar char="-"/>
            </a:pPr>
            <a:r>
              <a:rPr lang="pl-PL" sz="2600" dirty="0">
                <a:solidFill>
                  <a:srgbClr val="775973"/>
                </a:solidFill>
              </a:rPr>
              <a:t>backwards iterator</a:t>
            </a:r>
          </a:p>
          <a:p>
            <a:pPr marL="457200" indent="-457200">
              <a:buFontTx/>
              <a:buChar char="-"/>
            </a:pPr>
            <a:r>
              <a:rPr lang="pl-PL" sz="2600" dirty="0">
                <a:solidFill>
                  <a:srgbClr val="775973"/>
                </a:solidFill>
              </a:rPr>
              <a:t>bidirectional iterator</a:t>
            </a:r>
          </a:p>
        </p:txBody>
      </p:sp>
    </p:spTree>
    <p:extLst>
      <p:ext uri="{BB962C8B-B14F-4D97-AF65-F5344CB8AC3E}">
        <p14:creationId xmlns:p14="http://schemas.microsoft.com/office/powerpoint/2010/main" val="85621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8EE940-3289-4836-BE5E-E53CA462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Singleton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380E38-462D-45C5-875A-256B2BC8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850"/>
            <a:ext cx="10515600" cy="4943565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Sposoby tworzenia: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Lazy - instancja tworzona podczas pierwszej próby wyłuskania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Eager - instancja tworzona na starcie aplikacji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Double-checked (thread safe) - instancja zapewniająca bezpieczny dostęp z wielu wątków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/>
              <a:t>Enum - instancja stworzona za pomocą ’enum’</a:t>
            </a:r>
          </a:p>
          <a:p>
            <a:pPr algn="l"/>
            <a:endParaRPr lang="pl-PL" b="1" dirty="0"/>
          </a:p>
          <a:p>
            <a:pPr algn="l"/>
            <a:endParaRPr lang="pl-PL" dirty="0"/>
          </a:p>
          <a:p>
            <a:pPr algn="l"/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7B488CA-212F-4076-AC65-DC58CB6C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2557" y="6356350"/>
            <a:ext cx="5777947" cy="365125"/>
          </a:xfrm>
        </p:spPr>
        <p:txBody>
          <a:bodyPr/>
          <a:lstStyle/>
          <a:p>
            <a:r>
              <a:rPr lang="pl-PL" dirty="0"/>
              <a:t>Autor: Michał Bojanowski</a:t>
            </a:r>
          </a:p>
          <a:p>
            <a:r>
              <a:rPr lang="pl-PL" dirty="0"/>
              <a:t>Prawa do korzystania z materiałów posiada Software Development Academy</a:t>
            </a:r>
          </a:p>
        </p:txBody>
      </p:sp>
    </p:spTree>
    <p:extLst>
      <p:ext uri="{BB962C8B-B14F-4D97-AF65-F5344CB8AC3E}">
        <p14:creationId xmlns:p14="http://schemas.microsoft.com/office/powerpoint/2010/main" val="233604259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academy" id="{67893016-66CC-4482-A66D-1B54E2F35FCD}" vid="{1650B47F-78C2-4EEF-8853-D723D0A5DEA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szablon prezentacji</Template>
  <TotalTime>1524</TotalTime>
  <Words>5581</Words>
  <Application>Microsoft Office PowerPoint</Application>
  <PresentationFormat>Panoramiczny</PresentationFormat>
  <Paragraphs>756</Paragraphs>
  <Slides>83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Courier New</vt:lpstr>
      <vt:lpstr>Geometr212 BkCn BT</vt:lpstr>
      <vt:lpstr>Motyw sdacademy.pl</vt:lpstr>
      <vt:lpstr>Design Patterns</vt:lpstr>
      <vt:lpstr>Kilka słow o mnie</vt:lpstr>
      <vt:lpstr>WZORCE PROJEKTOWE - WPROWADZENIE</vt:lpstr>
      <vt:lpstr>PODZIAŁ NA GRUPY</vt:lpstr>
      <vt:lpstr>CREATIONAL</vt:lpstr>
      <vt:lpstr>STRUCTURAL</vt:lpstr>
      <vt:lpstr>Behavioral</vt:lpstr>
      <vt:lpstr>Singleton</vt:lpstr>
      <vt:lpstr>Singleton</vt:lpstr>
      <vt:lpstr>Singleton - plusy i minusy</vt:lpstr>
      <vt:lpstr>IDEA – poprawne importowanie projektów</vt:lpstr>
      <vt:lpstr>IDEA – poprawne importowanie projektów</vt:lpstr>
      <vt:lpstr>IDEA – poprawne importowanie projektów</vt:lpstr>
      <vt:lpstr>IDEA + maven – wymuszenie reimportu</vt:lpstr>
      <vt:lpstr>Ćwiczenie 1 (pl.sdacademy.designpatterns.signleton.eager)</vt:lpstr>
      <vt:lpstr>Ćwiczenie 2 (pl.sdacademy.designpatterns.signleton.lazy)</vt:lpstr>
      <vt:lpstr>Ćwiczenie 3 (pl.sdacademy.designpatterns.signleton.enumm)</vt:lpstr>
      <vt:lpstr>Słów kilka singletonie dla wielu wątków</vt:lpstr>
      <vt:lpstr>Singleton - Pytania</vt:lpstr>
      <vt:lpstr>Builder</vt:lpstr>
      <vt:lpstr>Builder</vt:lpstr>
      <vt:lpstr>Builder</vt:lpstr>
      <vt:lpstr>Ćwiczenie 4 (pl.sdacademy.designpatterns.builder)</vt:lpstr>
      <vt:lpstr>Ćwiczenie 5 (pl.sdacademy.designpatterns.builder)</vt:lpstr>
      <vt:lpstr>Ćwiczenie 6 (pl.sdacademy.designpatterns.builder)</vt:lpstr>
      <vt:lpstr>Builder - pytania</vt:lpstr>
      <vt:lpstr>Abstract Factory design pattern</vt:lpstr>
      <vt:lpstr>Abstract Factory design pattern</vt:lpstr>
      <vt:lpstr>Abstract Factory design pattern</vt:lpstr>
      <vt:lpstr>Abstract Factory design pattern</vt:lpstr>
      <vt:lpstr>Ćwiczenia 7 (pl.sdacademy.designpatterns.abstractfactory.factory)</vt:lpstr>
      <vt:lpstr>Ćwiczenia 7 CD</vt:lpstr>
      <vt:lpstr>Ćwiczenia 8 (pl.sdacademy.designpatterns.abstractfactory.factory)</vt:lpstr>
      <vt:lpstr>Pytania</vt:lpstr>
      <vt:lpstr>Adapter</vt:lpstr>
      <vt:lpstr>Adapter</vt:lpstr>
      <vt:lpstr>Ćwiczenia 9 (pl.sdacademy.designpatterns.adapter)</vt:lpstr>
      <vt:lpstr>Ćwiczenia 9 - CD</vt:lpstr>
      <vt:lpstr>Ćwiczenia 10 (pl.sdacademy.designpatterns.adapter)</vt:lpstr>
      <vt:lpstr>Proxy</vt:lpstr>
      <vt:lpstr>Proxy</vt:lpstr>
      <vt:lpstr>Ćwiczenia 11 (pl.sdacademy.designpatterns.proxy)</vt:lpstr>
      <vt:lpstr>Ćwiczenia 11 (pl.sdacademy.designpatterns.proxy)</vt:lpstr>
      <vt:lpstr>Ćwiczenia 12</vt:lpstr>
      <vt:lpstr>Ćwiczenia 12 (pl.sdacademy.designpatterns.proxy.security)</vt:lpstr>
      <vt:lpstr>Ćwiczenia 12 CD</vt:lpstr>
      <vt:lpstr>Decorator</vt:lpstr>
      <vt:lpstr>Decorator w javie</vt:lpstr>
      <vt:lpstr>Decorator - type</vt:lpstr>
      <vt:lpstr>Decorator</vt:lpstr>
      <vt:lpstr>Ćwiczenia 13 (pl.sdacademy.designpatterns.decorator)</vt:lpstr>
      <vt:lpstr>Ćwiczenia 14 (pl.sdacademy.designpatterns.decorator)</vt:lpstr>
      <vt:lpstr>STOP! Przypomnienie</vt:lpstr>
      <vt:lpstr>Facade</vt:lpstr>
      <vt:lpstr>Facade</vt:lpstr>
      <vt:lpstr>Ćwiczenia 15 (pl.sdacademy.designpatterns.facade)</vt:lpstr>
      <vt:lpstr>Observer</vt:lpstr>
      <vt:lpstr>Observer</vt:lpstr>
      <vt:lpstr>Ćwiczenia 16 (pl.sdacademy.designpatterns.observer)</vt:lpstr>
      <vt:lpstr>Ćwiczenia 17 (pl.sdacademy.designpatterns.observer)</vt:lpstr>
      <vt:lpstr>Command</vt:lpstr>
      <vt:lpstr>Command</vt:lpstr>
      <vt:lpstr>Ćwiczenia 18 (pl.sdacademy.designpatterns.command)</vt:lpstr>
      <vt:lpstr>Ćwiczenia 19 (pl.sdacademy.designpatterns.command)</vt:lpstr>
      <vt:lpstr>Memento</vt:lpstr>
      <vt:lpstr>Ćwiczenia 20 (pl.sdacademy.designpatterns.memento)</vt:lpstr>
      <vt:lpstr>Ćwiczenia 21 (pl.sdacademy.designpatterns.memento)</vt:lpstr>
      <vt:lpstr>Strategy</vt:lpstr>
      <vt:lpstr>Strategy</vt:lpstr>
      <vt:lpstr>Ćwiczenie 22 (pl.sdacademy.designpatterns.strategy)</vt:lpstr>
      <vt:lpstr>TEMPLATE PATTERN</vt:lpstr>
      <vt:lpstr>Ćwiczenia 23 (pl.sdacademy.designpatterns.template)</vt:lpstr>
      <vt:lpstr>CD Ćwiczenie 23</vt:lpstr>
      <vt:lpstr>INTERPRETER</vt:lpstr>
      <vt:lpstr>Ćwiczenia 24 (pl.sdacademy.designpatterns.interpreter)</vt:lpstr>
      <vt:lpstr>DESIGN PATTERNS</vt:lpstr>
      <vt:lpstr>Prototype</vt:lpstr>
      <vt:lpstr>Prototype</vt:lpstr>
      <vt:lpstr>Bridge</vt:lpstr>
      <vt:lpstr>Bridge</vt:lpstr>
      <vt:lpstr>Flyweight</vt:lpstr>
      <vt:lpstr>Flyweight</vt:lpstr>
      <vt:lpstr>Iterator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Pomorska Fundacja Inicjatyw Gospodarczych</dc:creator>
  <cp:lastModifiedBy>Dasz Berg</cp:lastModifiedBy>
  <cp:revision>493</cp:revision>
  <dcterms:created xsi:type="dcterms:W3CDTF">2016-06-24T11:21:15Z</dcterms:created>
  <dcterms:modified xsi:type="dcterms:W3CDTF">2019-05-18T07:06:20Z</dcterms:modified>
</cp:coreProperties>
</file>